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8"/>
  </p:handoutMasterIdLst>
  <p:sldIdLst>
    <p:sldId id="256" r:id="rId3"/>
    <p:sldId id="257" r:id="rId4"/>
    <p:sldId id="324" r:id="rId6"/>
    <p:sldId id="259" r:id="rId7"/>
    <p:sldId id="262" r:id="rId8"/>
    <p:sldId id="430" r:id="rId9"/>
    <p:sldId id="431" r:id="rId10"/>
    <p:sldId id="432" r:id="rId11"/>
    <p:sldId id="267" r:id="rId12"/>
    <p:sldId id="275" r:id="rId13"/>
    <p:sldId id="492" r:id="rId14"/>
    <p:sldId id="523" r:id="rId15"/>
    <p:sldId id="463" r:id="rId16"/>
    <p:sldId id="494" r:id="rId17"/>
    <p:sldId id="326" r:id="rId18"/>
    <p:sldId id="307" r:id="rId19"/>
    <p:sldId id="316" r:id="rId20"/>
    <p:sldId id="325" r:id="rId21"/>
    <p:sldId id="524" r:id="rId22"/>
    <p:sldId id="525" r:id="rId23"/>
    <p:sldId id="327" r:id="rId24"/>
    <p:sldId id="526" r:id="rId25"/>
    <p:sldId id="280" r:id="rId26"/>
    <p:sldId id="294" r:id="rId27"/>
    <p:sldId id="341" r:id="rId28"/>
    <p:sldId id="557" r:id="rId29"/>
    <p:sldId id="342" r:id="rId30"/>
    <p:sldId id="558" r:id="rId31"/>
    <p:sldId id="348" r:id="rId32"/>
    <p:sldId id="349" r:id="rId33"/>
    <p:sldId id="355" r:id="rId34"/>
    <p:sldId id="579" r:id="rId35"/>
    <p:sldId id="361" r:id="rId36"/>
    <p:sldId id="301" r:id="rId37"/>
    <p:sldId id="368" r:id="rId38"/>
    <p:sldId id="385" r:id="rId39"/>
    <p:sldId id="595" r:id="rId40"/>
    <p:sldId id="386" r:id="rId41"/>
    <p:sldId id="607" r:id="rId42"/>
    <p:sldId id="394" r:id="rId43"/>
    <p:sldId id="395" r:id="rId44"/>
    <p:sldId id="402" r:id="rId45"/>
    <p:sldId id="608" r:id="rId46"/>
    <p:sldId id="409" r:id="rId47"/>
    <p:sldId id="266" r:id="rId48"/>
    <p:sldId id="416" r:id="rId49"/>
    <p:sldId id="619" r:id="rId50"/>
    <p:sldId id="417" r:id="rId51"/>
    <p:sldId id="620" r:id="rId52"/>
    <p:sldId id="371" r:id="rId53"/>
    <p:sldId id="424" r:id="rId54"/>
    <p:sldId id="429" r:id="rId55"/>
    <p:sldId id="621" r:id="rId56"/>
    <p:sldId id="626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67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09T10:47:44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612 685,'6'0,"-3"-1,3 0,-3 1,1-3,0 2,0 0,0 0,1-1,-2 2,2-3,-2 2,1-1,0 0,-1 1,0 0,0-1,2-1,-1 2,0-1,1-1,-1 0,2-2,-1 1,1 1,0-1,-1 0,0 1,-1 1,-1-2,1 0,1-1,-2 3,2-2,-1 2,0-2,1 0,-2-1,0 3,1-4,-1 1,-1 2,1 0,0 0,0-1,0 0,-1 0,3-3,-4 4,2-1,-2 1,1 0,-1 0,0 0,0 0,0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801E5-F836-416A-B93F-AEED694A31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1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3D35A-3E21-44A2-B63C-68127E621F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331B7-8A11-4003-B20E-59DEAD7439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2902F-1489-4B28-90F8-39E4C16562E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24.wmf"/><Relationship Id="rId1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wmf"/><Relationship Id="rId1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tags" Target="../tags/tag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662275" flipH="1">
            <a:off x="-605564" y="5651050"/>
            <a:ext cx="471276" cy="2850009"/>
          </a:xfrm>
          <a:prstGeom prst="roundRect">
            <a:avLst>
              <a:gd name="adj" fmla="val 50000"/>
            </a:avLst>
          </a:prstGeom>
          <a:solidFill>
            <a:srgbClr val="1E74AE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51350" y="3928110"/>
            <a:ext cx="3701415" cy="1322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200000"/>
              </a:lnSpc>
            </a:pPr>
            <a:r>
              <a:rPr lang="zh-CN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主讲人：刘超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2023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年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7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月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9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日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charset="-122"/>
                <a:cs typeface="+mn-ea"/>
                <a:sym typeface="+mn-lt"/>
              </a:rPr>
              <a:t>18:00~21:00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 rot="2662275" flipH="1">
            <a:off x="11254527" y="-531859"/>
            <a:ext cx="308818" cy="2306983"/>
          </a:xfrm>
          <a:prstGeom prst="roundRect">
            <a:avLst>
              <a:gd name="adj" fmla="val 50000"/>
            </a:avLst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7" name="圆角矩形 6"/>
          <p:cNvSpPr/>
          <p:nvPr/>
        </p:nvSpPr>
        <p:spPr>
          <a:xfrm rot="2662275" flipH="1">
            <a:off x="-1508837" y="4677520"/>
            <a:ext cx="526466" cy="3860749"/>
          </a:xfrm>
          <a:prstGeom prst="roundRect">
            <a:avLst>
              <a:gd name="adj" fmla="val 50000"/>
            </a:avLst>
          </a:prstGeom>
          <a:solidFill>
            <a:srgbClr val="1E74AE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 rot="2662275" flipH="1">
            <a:off x="-691348" y="4354222"/>
            <a:ext cx="425003" cy="3860749"/>
          </a:xfrm>
          <a:prstGeom prst="roundRect">
            <a:avLst>
              <a:gd name="adj" fmla="val 50000"/>
            </a:avLst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9" name="圆角矩形 8"/>
          <p:cNvSpPr/>
          <p:nvPr/>
        </p:nvSpPr>
        <p:spPr>
          <a:xfrm rot="2662275" flipH="1">
            <a:off x="12110146" y="-1574428"/>
            <a:ext cx="431615" cy="3165175"/>
          </a:xfrm>
          <a:prstGeom prst="roundRect">
            <a:avLst>
              <a:gd name="adj" fmla="val 50000"/>
            </a:avLst>
          </a:prstGeom>
          <a:solidFill>
            <a:srgbClr val="1E74AE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714395" y="5591230"/>
            <a:ext cx="476479" cy="476479"/>
          </a:xfrm>
          <a:prstGeom prst="ellipse">
            <a:avLst/>
          </a:prstGeom>
          <a:solidFill>
            <a:srgbClr val="1E74AE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 flipH="1">
            <a:off x="1023535" y="4309729"/>
            <a:ext cx="478218" cy="478218"/>
          </a:xfrm>
          <a:prstGeom prst="ellipse">
            <a:avLst/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 flipH="1">
            <a:off x="10201560" y="549444"/>
            <a:ext cx="375814" cy="375814"/>
          </a:xfrm>
          <a:prstGeom prst="ellipse">
            <a:avLst/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10775885" y="1554155"/>
            <a:ext cx="437761" cy="437761"/>
          </a:xfrm>
          <a:prstGeom prst="ellipse">
            <a:avLst/>
          </a:prstGeom>
          <a:solidFill>
            <a:srgbClr val="1E74AE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2662275" flipH="1">
            <a:off x="12750144" y="-1296788"/>
            <a:ext cx="424972" cy="3197398"/>
          </a:xfrm>
          <a:prstGeom prst="roundRect">
            <a:avLst>
              <a:gd name="adj" fmla="val 50000"/>
            </a:avLst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25311" y="2004113"/>
            <a:ext cx="2240280" cy="1845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>
                <a:solidFill>
                  <a:srgbClr val="FF921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专题研讨</a:t>
            </a:r>
            <a:r>
              <a:rPr lang="en-US" altLang="zh-CN" sz="3600" dirty="0">
                <a:solidFill>
                  <a:srgbClr val="FF921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7</a:t>
            </a:r>
            <a:endParaRPr lang="zh-CN" altLang="en-US" sz="2400" dirty="0">
              <a:solidFill>
                <a:srgbClr val="FF9216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4000" dirty="0">
                <a:solidFill>
                  <a:srgbClr val="FF9216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杂题选讲</a:t>
            </a:r>
            <a:endParaRPr lang="zh-CN" altLang="zh-CN" sz="4000" dirty="0">
              <a:solidFill>
                <a:srgbClr val="FF9216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669990" y="1164771"/>
            <a:ext cx="8749419" cy="5181600"/>
            <a:chOff x="-1963269" y="-473494"/>
            <a:chExt cx="6150633" cy="6150633"/>
          </a:xfrm>
        </p:grpSpPr>
        <p:sp>
          <p:nvSpPr>
            <p:cNvPr id="34" name="圆角矩形 33"/>
            <p:cNvSpPr/>
            <p:nvPr/>
          </p:nvSpPr>
          <p:spPr>
            <a:xfrm>
              <a:off x="-1963269" y="-473494"/>
              <a:ext cx="6150633" cy="6150633"/>
            </a:xfrm>
            <a:prstGeom prst="roundRect">
              <a:avLst/>
            </a:prstGeom>
            <a:noFill/>
            <a:ln w="190500">
              <a:solidFill>
                <a:srgbClr val="1E74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-1837730" y="-347955"/>
              <a:ext cx="5899555" cy="5899555"/>
            </a:xfrm>
            <a:prstGeom prst="roundRect">
              <a:avLst/>
            </a:prstGeom>
            <a:noFill/>
            <a:ln w="127000"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6207" y="165754"/>
            <a:ext cx="6264519" cy="907386"/>
            <a:chOff x="409" y="-28"/>
            <a:chExt cx="7401" cy="107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9" y="-28"/>
              <a:ext cx="1012" cy="1072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421" y="269"/>
              <a:ext cx="6389" cy="447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altLang="zh-CN" sz="1865" dirty="0">
                  <a:solidFill>
                    <a:srgbClr val="1D71A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汉仪大黑简" panose="02010609000101010101" charset="-122"/>
                  <a:ea typeface="汉仪大黑简" panose="02010609000101010101" charset="-122"/>
                  <a:cs typeface="汉仪大黑简" panose="02010609000101010101" charset="-122"/>
                  <a:sym typeface="+mn-ea"/>
                </a:rPr>
                <a:t>2023</a:t>
              </a:r>
              <a:r>
                <a:rPr lang="zh-CN" altLang="zh-CN" sz="1865" dirty="0">
                  <a:solidFill>
                    <a:srgbClr val="1D71AA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汉仪大黑简" panose="02010609000101010101" charset="-122"/>
                  <a:ea typeface="汉仪大黑简" panose="02010609000101010101" charset="-122"/>
                  <a:cs typeface="汉仪大黑简" panose="02010609000101010101" charset="-122"/>
                  <a:sym typeface="+mn-ea"/>
                </a:rPr>
                <a:t>年江苏省青少年计算机编程素养提升交流活动</a:t>
              </a:r>
              <a:endParaRPr lang="zh-CN" altLang="en-US" sz="1865" dirty="0">
                <a:solidFill>
                  <a:srgbClr val="1D71A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分析：最大连续和</a:t>
            </a:r>
            <a:r>
              <a:rPr lang="zh-CN" altLang="zh-CN" sz="2400" b="1" dirty="0" smtClean="0">
                <a:sym typeface="+mn-ea"/>
              </a:rPr>
              <a:t>问题</a:t>
            </a:r>
            <a:r>
              <a:rPr lang="en-US" altLang="zh-CN" sz="2400" b="1" dirty="0" smtClean="0">
                <a:sym typeface="+mn-ea"/>
              </a:rPr>
              <a:t>(AcWing135)</a:t>
            </a:r>
            <a:endParaRPr lang="en-US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朴素</a:t>
            </a:r>
            <a:r>
              <a:rPr lang="zh-CN" altLang="en-US" sz="2400" dirty="0" smtClean="0">
                <a:sym typeface="+mn-ea"/>
              </a:rPr>
              <a:t>：分别枚举右端点 </a:t>
            </a:r>
            <a:r>
              <a:rPr lang="en-US" altLang="zh-CN" sz="2400" dirty="0" smtClean="0">
                <a:sym typeface="+mn-ea"/>
              </a:rPr>
              <a:t>R </a:t>
            </a:r>
            <a:r>
              <a:rPr lang="zh-CN" altLang="en-US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en-US" sz="2400" dirty="0" smtClean="0">
                <a:sym typeface="+mn-ea"/>
              </a:rPr>
              <a:t>左端点</a:t>
            </a:r>
            <a:r>
              <a:rPr lang="en-US" altLang="zh-CN" sz="2400" dirty="0" smtClean="0">
                <a:sym typeface="+mn-ea"/>
              </a:rPr>
              <a:t> L </a:t>
            </a:r>
            <a:r>
              <a:rPr lang="zh-CN" altLang="en-US" sz="2400" dirty="0" smtClean="0">
                <a:sym typeface="+mn-ea"/>
              </a:rPr>
              <a:t>。</a:t>
            </a:r>
            <a:endParaRPr lang="zh-CN" altLang="en-US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1370" y="2209800"/>
            <a:ext cx="8306435" cy="300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分析：最大连续和</a:t>
            </a:r>
            <a:r>
              <a:rPr lang="zh-CN" altLang="zh-CN" sz="2400" b="1" dirty="0" smtClean="0">
                <a:sym typeface="+mn-ea"/>
              </a:rPr>
              <a:t>问题</a:t>
            </a:r>
            <a:r>
              <a:rPr lang="en-US" altLang="zh-CN" sz="2400" b="1" dirty="0" smtClean="0">
                <a:sym typeface="+mn-ea"/>
              </a:rPr>
              <a:t>(AcWing135)</a:t>
            </a:r>
            <a:endParaRPr lang="en-US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贪心</a:t>
            </a:r>
            <a:r>
              <a:rPr lang="zh-CN" altLang="zh-CN" sz="2400" dirty="0" smtClean="0">
                <a:sym typeface="+mn-ea"/>
              </a:rPr>
              <a:t>：当 </a:t>
            </a:r>
            <a:r>
              <a:rPr lang="en-US" altLang="zh-CN" sz="2400" dirty="0" smtClean="0">
                <a:sym typeface="+mn-ea"/>
              </a:rPr>
              <a:t>R </a:t>
            </a:r>
            <a:r>
              <a:rPr lang="zh-CN" altLang="zh-CN" sz="2400" dirty="0" smtClean="0">
                <a:sym typeface="+mn-ea"/>
              </a:rPr>
              <a:t>固定时，问题转变为：找到一个左端点 </a:t>
            </a:r>
            <a:r>
              <a:rPr lang="en-US" altLang="zh-CN" sz="2400" dirty="0" smtClean="0">
                <a:sym typeface="+mn-ea"/>
              </a:rPr>
              <a:t>L </a:t>
            </a:r>
            <a:r>
              <a:rPr lang="zh-CN" altLang="zh-CN" sz="2400" dirty="0" smtClean="0">
                <a:sym typeface="+mn-ea"/>
              </a:rPr>
              <a:t>，其中 </a:t>
            </a:r>
            <a:r>
              <a:rPr lang="en-US" altLang="zh-CN" sz="2400" dirty="0" smtClean="0">
                <a:sym typeface="+mn-ea"/>
              </a:rPr>
              <a:t>L ∈[R - m, R - 1]</a:t>
            </a:r>
            <a:r>
              <a:rPr lang="zh-CN" altLang="zh-CN" sz="2400" dirty="0" smtClean="0">
                <a:sym typeface="+mn-ea"/>
              </a:rPr>
              <a:t> 并且 </a:t>
            </a:r>
            <a:r>
              <a:rPr lang="en-US" altLang="zh-CN" sz="2400" dirty="0" smtClean="0">
                <a:sym typeface="+mn-ea"/>
              </a:rPr>
              <a:t>s[ L ]</a:t>
            </a:r>
            <a:r>
              <a:rPr lang="zh-CN" altLang="zh-CN" sz="2400" dirty="0" smtClean="0">
                <a:sym typeface="+mn-ea"/>
              </a:rPr>
              <a:t> 最小。</a:t>
            </a:r>
            <a:endParaRPr lang="zh-CN" altLang="en-US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0" y="2462530"/>
            <a:ext cx="6921500" cy="355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分析：最大连续和</a:t>
            </a:r>
            <a:r>
              <a:rPr lang="zh-CN" altLang="zh-CN" sz="2400" b="1" dirty="0" smtClean="0">
                <a:sym typeface="+mn-ea"/>
              </a:rPr>
              <a:t>问题</a:t>
            </a:r>
            <a:r>
              <a:rPr lang="en-US" altLang="zh-CN" sz="2400" b="1" dirty="0" smtClean="0">
                <a:sym typeface="+mn-ea"/>
              </a:rPr>
              <a:t>(AcWing135)</a:t>
            </a:r>
            <a:endParaRPr lang="en-US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分治：</a:t>
            </a:r>
            <a:r>
              <a:rPr lang="zh-CN" altLang="zh-CN" sz="2400" dirty="0" smtClean="0">
                <a:sym typeface="+mn-ea"/>
              </a:rPr>
              <a:t>后缀</a:t>
            </a:r>
            <a:r>
              <a:rPr lang="en-US" altLang="zh-CN" sz="2400" dirty="0" smtClean="0">
                <a:sym typeface="+mn-ea"/>
              </a:rPr>
              <a:t>min</a:t>
            </a:r>
            <a:endParaRPr lang="en-US" altLang="zh-CN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4875" y="1563370"/>
            <a:ext cx="5572125" cy="507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分析：最大连续和</a:t>
            </a:r>
            <a:r>
              <a:rPr lang="zh-CN" altLang="zh-CN" sz="2400" b="1" dirty="0" smtClean="0">
                <a:sym typeface="+mn-ea"/>
              </a:rPr>
              <a:t>问题</a:t>
            </a:r>
            <a:r>
              <a:rPr lang="en-US" altLang="zh-CN" sz="2400" b="1" dirty="0" smtClean="0">
                <a:sym typeface="+mn-ea"/>
              </a:rPr>
              <a:t>(AcWing135)</a:t>
            </a:r>
            <a:endParaRPr lang="en-US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单调队列优化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zh-CN" altLang="zh-CN" sz="2400" dirty="0" smtClean="0">
                <a:sym typeface="+mn-ea"/>
              </a:rPr>
              <a:t>当 </a:t>
            </a:r>
            <a:r>
              <a:rPr lang="en-US" altLang="zh-CN" sz="2400" dirty="0" smtClean="0">
                <a:sym typeface="+mn-ea"/>
              </a:rPr>
              <a:t>R </a:t>
            </a:r>
            <a:r>
              <a:rPr lang="zh-CN" altLang="zh-CN" sz="2400" dirty="0" smtClean="0">
                <a:sym typeface="+mn-ea"/>
              </a:rPr>
              <a:t>固定时，问题转变为：找到一个左端点 </a:t>
            </a:r>
            <a:r>
              <a:rPr lang="en-US" altLang="zh-CN" sz="2400" dirty="0" smtClean="0">
                <a:sym typeface="+mn-ea"/>
              </a:rPr>
              <a:t>L </a:t>
            </a:r>
            <a:r>
              <a:rPr lang="zh-CN" altLang="zh-CN" sz="2400" dirty="0" smtClean="0">
                <a:sym typeface="+mn-ea"/>
              </a:rPr>
              <a:t>，其中 </a:t>
            </a:r>
            <a:r>
              <a:rPr lang="en-US" altLang="zh-CN" sz="2400" dirty="0" smtClean="0">
                <a:sym typeface="+mn-ea"/>
              </a:rPr>
              <a:t>L ∈[R - m, R - 1]</a:t>
            </a:r>
            <a:r>
              <a:rPr lang="zh-CN" altLang="zh-CN" sz="2400" dirty="0" smtClean="0">
                <a:sym typeface="+mn-ea"/>
              </a:rPr>
              <a:t> 并且 </a:t>
            </a:r>
            <a:r>
              <a:rPr lang="en-US" altLang="zh-CN" sz="2400" dirty="0" smtClean="0">
                <a:sym typeface="+mn-ea"/>
              </a:rPr>
              <a:t>s[ L ]</a:t>
            </a:r>
            <a:r>
              <a:rPr lang="zh-CN" altLang="zh-CN" sz="2400" dirty="0" smtClean="0">
                <a:sym typeface="+mn-ea"/>
              </a:rPr>
              <a:t> 最小。</a:t>
            </a:r>
            <a:endParaRPr lang="zh-CN" altLang="en-US" sz="2400" dirty="0" smtClean="0"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24225" y="2863215"/>
            <a:ext cx="5207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938010" y="2682240"/>
            <a:ext cx="0" cy="180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544310" y="2682240"/>
            <a:ext cx="0" cy="180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790055" y="2849245"/>
            <a:ext cx="26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</a:t>
            </a:r>
            <a:endParaRPr lang="en-US" altLang="zh-CN"/>
          </a:p>
        </p:txBody>
      </p:sp>
      <p:cxnSp>
        <p:nvCxnSpPr>
          <p:cNvPr id="8" name="直接连接符 7"/>
          <p:cNvCxnSpPr/>
          <p:nvPr/>
        </p:nvCxnSpPr>
        <p:spPr>
          <a:xfrm>
            <a:off x="6150610" y="2682240"/>
            <a:ext cx="0" cy="180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29810" y="2682240"/>
            <a:ext cx="0" cy="1809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86350" y="2571115"/>
            <a:ext cx="806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260465" y="2849245"/>
            <a:ext cx="535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R-1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550410" y="2849245"/>
            <a:ext cx="535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R-m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5565140" y="2163445"/>
            <a:ext cx="26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endParaRPr lang="en-US" altLang="zh-CN"/>
          </a:p>
        </p:txBody>
      </p:sp>
      <p:cxnSp>
        <p:nvCxnSpPr>
          <p:cNvPr id="14" name="直接连接符 13"/>
          <p:cNvCxnSpPr/>
          <p:nvPr/>
        </p:nvCxnSpPr>
        <p:spPr>
          <a:xfrm>
            <a:off x="4852670" y="2163445"/>
            <a:ext cx="0" cy="342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544310" y="2163445"/>
            <a:ext cx="0" cy="342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4839970" y="2341245"/>
            <a:ext cx="3302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173470" y="2328545"/>
            <a:ext cx="3556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3290570" y="3585845"/>
            <a:ext cx="5118100" cy="2277745"/>
            <a:chOff x="6297" y="6133"/>
            <a:chExt cx="8060" cy="3587"/>
          </a:xfrm>
        </p:grpSpPr>
        <p:grpSp>
          <p:nvGrpSpPr>
            <p:cNvPr id="22" name="组合 21"/>
            <p:cNvGrpSpPr/>
            <p:nvPr/>
          </p:nvGrpSpPr>
          <p:grpSpPr>
            <a:xfrm>
              <a:off x="6297" y="6133"/>
              <a:ext cx="8060" cy="540"/>
              <a:chOff x="6297" y="6133"/>
              <a:chExt cx="8060" cy="54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6777" y="6153"/>
                <a:ext cx="7100" cy="5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0" name="直接箭头连接符 19"/>
              <p:cNvCxnSpPr/>
              <p:nvPr/>
            </p:nvCxnSpPr>
            <p:spPr>
              <a:xfrm flipH="1">
                <a:off x="6297" y="6373"/>
                <a:ext cx="480" cy="30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H="1">
                <a:off x="13877" y="6133"/>
                <a:ext cx="480" cy="30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/>
            <p:cNvSpPr txBox="1"/>
            <p:nvPr/>
          </p:nvSpPr>
          <p:spPr>
            <a:xfrm>
              <a:off x="8942" y="6673"/>
              <a:ext cx="4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5</a:t>
              </a:r>
              <a:endParaRPr lang="en-US" altLang="zh-CN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01" y="6673"/>
              <a:ext cx="4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3</a:t>
              </a:r>
              <a:endParaRPr lang="en-US" altLang="zh-CN"/>
            </a:p>
          </p:txBody>
        </p:sp>
        <p:sp>
          <p:nvSpPr>
            <p:cNvPr id="25" name="椭圆 24"/>
            <p:cNvSpPr/>
            <p:nvPr/>
          </p:nvSpPr>
          <p:spPr>
            <a:xfrm>
              <a:off x="9086" y="6285"/>
              <a:ext cx="240" cy="2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929" y="6285"/>
              <a:ext cx="240" cy="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8517" y="9480"/>
              <a:ext cx="240" cy="2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114800" y="4291330"/>
            <a:ext cx="3625850" cy="2101850"/>
            <a:chOff x="7595" y="7244"/>
            <a:chExt cx="5710" cy="3310"/>
          </a:xfrm>
        </p:grpSpPr>
        <p:cxnSp>
          <p:nvCxnSpPr>
            <p:cNvPr id="29" name="直接箭头连接符 28"/>
            <p:cNvCxnSpPr/>
            <p:nvPr/>
          </p:nvCxnSpPr>
          <p:spPr>
            <a:xfrm>
              <a:off x="7595" y="9773"/>
              <a:ext cx="5711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8217" y="7244"/>
              <a:ext cx="0" cy="331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r:id="rId1" p14:bwMode="auto">
              <p14:nvContentPartPr>
                <p14:cNvPr id="34" name="墨迹 33"/>
                <p14:cNvContentPartPr/>
                <p14:nvPr/>
              </p14:nvContentPartPr>
              <p14:xfrm>
                <a:off x="8608" y="7312"/>
                <a:ext cx="2926" cy="2320"/>
              </p14:xfrm>
            </p:contentPart>
          </mc:Choice>
          <mc:Fallback xmlns="">
            <p:pic>
              <p:nvPicPr>
                <p:cNvPr id="34" name="墨迹 33"/>
              </p:nvPicPr>
              <p:blipFill>
                <a:blip r:embed="rId2"/>
              </p:blipFill>
              <p:spPr>
                <a:xfrm>
                  <a:off x="8608" y="7312"/>
                  <a:ext cx="2926" cy="2320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分析：最大连续和</a:t>
            </a:r>
            <a:r>
              <a:rPr lang="zh-CN" altLang="zh-CN" sz="2400" b="1" dirty="0" smtClean="0">
                <a:sym typeface="+mn-ea"/>
              </a:rPr>
              <a:t>问题</a:t>
            </a:r>
            <a:r>
              <a:rPr lang="en-US" altLang="zh-CN" sz="2400" b="1" dirty="0" smtClean="0">
                <a:sym typeface="+mn-ea"/>
              </a:rPr>
              <a:t>(AcWing135)</a:t>
            </a:r>
            <a:endParaRPr lang="en-US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单调队列优化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zh-CN" altLang="zh-CN" sz="2400" dirty="0" smtClean="0">
                <a:sym typeface="+mn-ea"/>
              </a:rPr>
              <a:t>当 </a:t>
            </a:r>
            <a:r>
              <a:rPr lang="en-US" altLang="zh-CN" sz="2400" dirty="0" smtClean="0">
                <a:sym typeface="+mn-ea"/>
              </a:rPr>
              <a:t>R </a:t>
            </a:r>
            <a:r>
              <a:rPr lang="zh-CN" altLang="zh-CN" sz="2400" dirty="0" smtClean="0">
                <a:sym typeface="+mn-ea"/>
              </a:rPr>
              <a:t>固定时，问题转变为：找到一个左端点 </a:t>
            </a:r>
            <a:r>
              <a:rPr lang="en-US" altLang="zh-CN" sz="2400" dirty="0" smtClean="0">
                <a:sym typeface="+mn-ea"/>
              </a:rPr>
              <a:t>L </a:t>
            </a:r>
            <a:r>
              <a:rPr lang="zh-CN" altLang="zh-CN" sz="2400" dirty="0" smtClean="0">
                <a:sym typeface="+mn-ea"/>
              </a:rPr>
              <a:t>，其中 </a:t>
            </a:r>
            <a:r>
              <a:rPr lang="en-US" altLang="zh-CN" sz="2400" dirty="0" smtClean="0">
                <a:sym typeface="+mn-ea"/>
              </a:rPr>
              <a:t>L ∈[R - m, R - 1]</a:t>
            </a:r>
            <a:r>
              <a:rPr lang="zh-CN" altLang="zh-CN" sz="2400" dirty="0" smtClean="0">
                <a:sym typeface="+mn-ea"/>
              </a:rPr>
              <a:t> 并且 </a:t>
            </a:r>
            <a:r>
              <a:rPr lang="en-US" altLang="zh-CN" sz="2400" dirty="0" smtClean="0">
                <a:sym typeface="+mn-ea"/>
              </a:rPr>
              <a:t>s[ L ]</a:t>
            </a:r>
            <a:r>
              <a:rPr lang="zh-CN" altLang="zh-CN" sz="2400" dirty="0" smtClean="0">
                <a:sym typeface="+mn-ea"/>
              </a:rPr>
              <a:t> 最小。</a:t>
            </a:r>
            <a:endParaRPr lang="zh-CN" altLang="en-US" sz="2400" dirty="0" smtClean="0">
              <a:sym typeface="+mn-ea"/>
            </a:endParaRPr>
          </a:p>
        </p:txBody>
      </p:sp>
      <p:pic>
        <p:nvPicPr>
          <p:cNvPr id="17" name="图片 16" descr="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65200" y="2381885"/>
            <a:ext cx="8782050" cy="3495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4270" y="3945890"/>
            <a:ext cx="200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去掉过期的队头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10470" y="4298950"/>
            <a:ext cx="1676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取最优的队头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34270" y="4682490"/>
            <a:ext cx="200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去掉不优的队尾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4090" y="907415"/>
            <a:ext cx="10425430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>
                <a:sym typeface="+mn-ea"/>
              </a:rPr>
              <a:t>       </a:t>
            </a: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搜索是 OI 之路上人人必会的强大算法。自古便有名言：“暴力出奇迹”。搜索常常是与正解对拍的板子，甚至有时就是正解。在不少考试中，打好所有暴力就可以拿到不错的分数。</a:t>
            </a:r>
            <a:endParaRPr lang="zh-CN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搜索是万能的，但没有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'</a:t>
            </a:r>
            <a:r>
              <a:rPr lang="zh-CN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剪枝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'</a:t>
            </a:r>
            <a:r>
              <a:rPr lang="zh-CN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的爆搜万万不能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。正确性，准确性，高效性是剪枝的基本原则。优化搜索顺序、可行性剪枝、最优性剪枝、记忆化则是剪枝的常用手段。</a:t>
            </a:r>
            <a:endParaRPr lang="zh-CN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4541520"/>
            <a:ext cx="6809740" cy="179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6326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例</a:t>
            </a:r>
            <a:r>
              <a:rPr lang="en-US" altLang="zh-CN" sz="2400" b="1" dirty="0" smtClean="0">
                <a:sym typeface="+mn-ea"/>
              </a:rPr>
              <a:t>2</a:t>
            </a:r>
            <a:r>
              <a:rPr lang="zh-CN" altLang="en-US" sz="2400" b="1" dirty="0" smtClean="0">
                <a:sym typeface="+mn-ea"/>
              </a:rPr>
              <a:t>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炎热的夏天到了，</a:t>
            </a:r>
            <a:r>
              <a:rPr lang="zh-CN" sz="2400" dirty="0" smtClean="0">
                <a:sym typeface="+mn-ea"/>
              </a:rPr>
              <a:t>巨人冰工厂</a:t>
            </a:r>
            <a:r>
              <a:rPr sz="2400" dirty="0" smtClean="0">
                <a:sym typeface="+mn-ea"/>
              </a:rPr>
              <a:t>新推出一款超级冰激凌。已知该冰激凌是一个体积为 V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的长方体，三条边长 a, b, c 均为正整数。现在需要给冰激凌表面涂上一层巧克力，为了不让贪吃的小朋友们甜坏牙齿，需要让冰激凌的表面积 S 最小。 设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V 以质因数分解的形式给出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V = p1</a:t>
            </a:r>
            <a:r>
              <a:rPr sz="2400" baseline="30000" dirty="0" smtClean="0">
                <a:sym typeface="+mn-ea"/>
              </a:rPr>
              <a:t>q1</a:t>
            </a:r>
            <a:r>
              <a:rPr sz="2400" dirty="0" smtClean="0">
                <a:sym typeface="+mn-ea"/>
              </a:rPr>
              <a:t>p2</a:t>
            </a:r>
            <a:r>
              <a:rPr sz="2400" baseline="30000" dirty="0" smtClean="0">
                <a:sym typeface="+mn-ea"/>
              </a:rPr>
              <a:t>q2</a:t>
            </a:r>
            <a:r>
              <a:rPr sz="2400" dirty="0" smtClean="0">
                <a:sym typeface="+mn-ea"/>
              </a:rPr>
              <a:t>…pk</a:t>
            </a:r>
            <a:r>
              <a:rPr sz="2400" baseline="30000" dirty="0" smtClean="0">
                <a:sym typeface="+mn-ea"/>
              </a:rPr>
              <a:t>qk</a:t>
            </a:r>
            <a:r>
              <a:rPr sz="2400" dirty="0" smtClean="0">
                <a:sym typeface="+mn-ea"/>
              </a:rPr>
              <a:t>，其中 pi 是不同的质数，qi 是正整数幂</a:t>
            </a:r>
            <a:r>
              <a:rPr lang="zh-CN" sz="2400" dirty="0" smtClean="0">
                <a:sym typeface="+mn-ea"/>
              </a:rPr>
              <a:t>。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输入格式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第一行包含一个正整数 k</a:t>
            </a:r>
            <a:r>
              <a:rPr lang="zh-CN" sz="2400" dirty="0" smtClean="0">
                <a:sym typeface="+mn-ea"/>
              </a:rPr>
              <a:t>，表示 </a:t>
            </a:r>
            <a:r>
              <a:rPr lang="en-US" altLang="zh-CN" sz="2400" dirty="0" smtClean="0">
                <a:sym typeface="+mn-ea"/>
              </a:rPr>
              <a:t>V </a:t>
            </a:r>
            <a:r>
              <a:rPr sz="2400" dirty="0" smtClean="0">
                <a:sym typeface="+mn-ea"/>
              </a:rPr>
              <a:t>的不同质因数的个数。接下来的 k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行</a:t>
            </a:r>
            <a:r>
              <a:rPr lang="zh-CN" sz="2400" dirty="0" smtClean="0">
                <a:sym typeface="+mn-ea"/>
              </a:rPr>
              <a:t>，每行</a:t>
            </a:r>
            <a:r>
              <a:rPr sz="2400" dirty="0" smtClean="0">
                <a:sym typeface="+mn-ea"/>
              </a:rPr>
              <a:t>包含质数 p</a:t>
            </a:r>
            <a:r>
              <a:rPr sz="2400" baseline="-25000" dirty="0" smtClean="0">
                <a:sym typeface="+mn-ea"/>
              </a:rPr>
              <a:t>i </a:t>
            </a:r>
            <a:r>
              <a:rPr sz="2400" dirty="0" smtClean="0">
                <a:sym typeface="+mn-ea"/>
              </a:rPr>
              <a:t>和它的幂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a</a:t>
            </a:r>
            <a:r>
              <a:rPr sz="2400" baseline="-25000" dirty="0" smtClean="0">
                <a:sym typeface="+mn-ea"/>
              </a:rPr>
              <a:t>i</a:t>
            </a:r>
            <a:r>
              <a:rPr sz="2400" dirty="0" smtClean="0">
                <a:sym typeface="+mn-ea"/>
              </a:rPr>
              <a:t>，用空格分隔。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输出格式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最小表面积 S 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1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2 3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数据规模</a:t>
            </a:r>
            <a:r>
              <a:rPr lang="zh-CN" sz="2400" dirty="0" smtClean="0">
                <a:sym typeface="+mn-ea"/>
              </a:rPr>
              <a:t>：对于 </a:t>
            </a:r>
            <a:r>
              <a:rPr lang="en-US" altLang="zh-CN" sz="2400" dirty="0" smtClean="0">
                <a:sym typeface="+mn-ea"/>
              </a:rPr>
              <a:t>100% 的数据，</a:t>
            </a:r>
            <a:r>
              <a:rPr lang="zh-CN" altLang="en-US" sz="2400" dirty="0" smtClean="0">
                <a:sym typeface="+mn-ea"/>
              </a:rPr>
              <a:t>满足</a:t>
            </a:r>
            <a:r>
              <a:rPr lang="en-US" altLang="zh-CN" sz="2400" dirty="0" smtClean="0">
                <a:sym typeface="+mn-ea"/>
              </a:rPr>
              <a:t> 2 ≤ V ≤ 10</a:t>
            </a:r>
            <a:r>
              <a:rPr lang="en-US" altLang="zh-CN" sz="2400" baseline="30000" dirty="0" smtClean="0">
                <a:sym typeface="+mn-ea"/>
              </a:rPr>
              <a:t>18</a:t>
            </a:r>
            <a:r>
              <a:rPr lang="en-US" altLang="zh-CN" sz="2400" dirty="0" smtClean="0">
                <a:sym typeface="+mn-ea"/>
              </a:rPr>
              <a:t>。</a:t>
            </a:r>
            <a:endParaRPr lang="en-US" alt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11730" y="4883785"/>
            <a:ext cx="251777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24</a:t>
            </a:r>
            <a:endParaRPr lang="zh-CN" altLang="en-US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5987415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爆搜：</a:t>
            </a:r>
            <a:r>
              <a:rPr sz="2400" dirty="0" smtClean="0">
                <a:sym typeface="+mn-ea"/>
              </a:rPr>
              <a:t>先搜 a </a:t>
            </a:r>
            <a:r>
              <a:rPr lang="zh-CN" sz="2400" dirty="0" smtClean="0">
                <a:sym typeface="+mn-ea"/>
              </a:rPr>
              <a:t>中所有质因数出现的次数，在此基础上</a:t>
            </a:r>
            <a:r>
              <a:rPr sz="2400" dirty="0" smtClean="0">
                <a:sym typeface="+mn-ea"/>
              </a:rPr>
              <a:t>再搜 b</a:t>
            </a:r>
            <a:r>
              <a:rPr lang="en-US" sz="2400" dirty="0" smtClean="0">
                <a:sym typeface="+mn-ea"/>
              </a:rPr>
              <a:t> </a:t>
            </a:r>
            <a:r>
              <a:rPr lang="zh-CN" sz="2400" dirty="0" smtClean="0">
                <a:sym typeface="+mn-ea"/>
              </a:rPr>
              <a:t>中所有质因数出现的次数</a:t>
            </a:r>
            <a:r>
              <a:rPr lang="zh-CN" altLang="en-US" sz="2400" dirty="0" smtClean="0">
                <a:sym typeface="+mn-ea"/>
              </a:rPr>
              <a:t>，最后再通过 </a:t>
            </a:r>
            <a:r>
              <a:rPr lang="en-US" altLang="zh-CN" sz="2400" dirty="0" smtClean="0">
                <a:sym typeface="+mn-ea"/>
              </a:rPr>
              <a:t>v/a/b </a:t>
            </a:r>
            <a:r>
              <a:rPr lang="zh-CN" altLang="zh-CN" sz="2400" dirty="0" smtClean="0">
                <a:sym typeface="+mn-ea"/>
              </a:rPr>
              <a:t>算</a:t>
            </a:r>
            <a:r>
              <a:rPr lang="zh-CN" altLang="en-US" sz="2400" dirty="0" smtClean="0">
                <a:sym typeface="+mn-ea"/>
              </a:rPr>
              <a:t>出 </a:t>
            </a:r>
            <a:r>
              <a:rPr lang="en-US" altLang="zh-CN" sz="2400" dirty="0" smtClean="0">
                <a:sym typeface="+mn-ea"/>
              </a:rPr>
              <a:t>c</a:t>
            </a:r>
            <a:r>
              <a:rPr lang="zh-CN" altLang="en-US" sz="2400" dirty="0" smtClean="0">
                <a:sym typeface="+mn-ea"/>
              </a:rPr>
              <a:t>，不断更新表面积 </a:t>
            </a:r>
            <a:r>
              <a:rPr lang="en-US" altLang="zh-CN" sz="2400" dirty="0" smtClean="0">
                <a:sym typeface="+mn-ea"/>
              </a:rPr>
              <a:t>s=2(ab+ac+bc) </a:t>
            </a:r>
            <a:r>
              <a:rPr lang="zh-CN" altLang="zh-CN" sz="2400" dirty="0" smtClean="0">
                <a:sym typeface="+mn-ea"/>
              </a:rPr>
              <a:t>的最小值。</a:t>
            </a:r>
            <a:endParaRPr lang="zh-CN" altLang="zh-CN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305" y="3260090"/>
            <a:ext cx="4314825" cy="3200400"/>
          </a:xfrm>
          <a:prstGeom prst="rect">
            <a:avLst/>
          </a:prstGeom>
        </p:spPr>
      </p:pic>
      <p:pic>
        <p:nvPicPr>
          <p:cNvPr id="6" name="图片 5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25" y="776605"/>
            <a:ext cx="5743575" cy="530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剪枝：</a:t>
            </a:r>
            <a:endParaRPr sz="2400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4385" y="1863725"/>
            <a:ext cx="108851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可行性剪枝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：如果当前条件不合法就不再继续搜索，直接</a:t>
            </a:r>
            <a:r>
              <a:rPr lang="en-US" alt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return。好比我们在道路上行走时，远远看到前方是一条死胡同，就应该立即折返绕路，而不是走不通再返回。当某些题目的范围限制是一个区间时，此时可行性剪枝也被称为</a:t>
            </a:r>
            <a:r>
              <a:rPr lang="en-US" alt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上下界剪枝</a:t>
            </a:r>
            <a:r>
              <a:rPr lang="en-US" alt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4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415" y="4324350"/>
            <a:ext cx="109664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dirty="0" smtClean="0">
                <a:sym typeface="+mn-ea"/>
              </a:rPr>
              <a:t>      </a:t>
            </a:r>
            <a:r>
              <a:rPr lang="zh-CN" sz="2400" dirty="0" smtClean="0">
                <a:sym typeface="+mn-ea"/>
              </a:rPr>
              <a:t>人为定序</a:t>
            </a:r>
            <a:r>
              <a:rPr sz="2400" dirty="0" smtClean="0">
                <a:sym typeface="+mn-ea"/>
              </a:rPr>
              <a:t> a≤b≤c，那么显然</a:t>
            </a:r>
            <a:r>
              <a:rPr lang="zh-CN" sz="2400" dirty="0" smtClean="0">
                <a:sym typeface="+mn-ea"/>
              </a:rPr>
              <a:t>爆搜</a:t>
            </a:r>
            <a:r>
              <a:rPr lang="en-US" altLang="zh-CN" sz="2400" dirty="0" smtClean="0">
                <a:sym typeface="+mn-ea"/>
              </a:rPr>
              <a:t> a </a:t>
            </a:r>
            <a:r>
              <a:rPr lang="zh-CN" altLang="en-US" sz="2400" dirty="0" smtClean="0">
                <a:sym typeface="+mn-ea"/>
              </a:rPr>
              <a:t>时，需要满足</a:t>
            </a:r>
            <a:r>
              <a:rPr sz="24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a*a*a&lt;=v,</a:t>
            </a:r>
            <a:r>
              <a:rPr lang="zh-CN" altLang="zh-CN" sz="2400" dirty="0" smtClean="0">
                <a:sym typeface="+mn-ea"/>
              </a:rPr>
              <a:t>如果</a:t>
            </a:r>
            <a:r>
              <a:rPr lang="en-US" altLang="zh-CN" sz="2400" dirty="0" smtClean="0">
                <a:sym typeface="+mn-ea"/>
              </a:rPr>
              <a:t>a*a*a&gt;v</a:t>
            </a:r>
            <a:r>
              <a:rPr lang="zh-CN" altLang="zh-CN" sz="2400" dirty="0" smtClean="0">
                <a:sym typeface="+mn-ea"/>
              </a:rPr>
              <a:t>，就剪枝；同理，</a:t>
            </a:r>
            <a:r>
              <a:rPr lang="zh-CN" altLang="en-US" sz="2400" dirty="0" smtClean="0">
                <a:sym typeface="+mn-ea"/>
              </a:rPr>
              <a:t>当</a:t>
            </a:r>
            <a:r>
              <a:rPr lang="en-US" altLang="zh-CN" sz="2400" dirty="0" smtClean="0">
                <a:sym typeface="+mn-ea"/>
              </a:rPr>
              <a:t> a </a:t>
            </a:r>
            <a:r>
              <a:rPr lang="zh-CN" altLang="en-US" sz="2400" dirty="0" smtClean="0">
                <a:sym typeface="+mn-ea"/>
              </a:rPr>
              <a:t>确定后再爆搜</a:t>
            </a:r>
            <a:r>
              <a:rPr lang="en-US" altLang="zh-CN" sz="2400" dirty="0" smtClean="0">
                <a:sym typeface="+mn-ea"/>
              </a:rPr>
              <a:t> b </a:t>
            </a:r>
            <a:r>
              <a:rPr lang="zh-CN" altLang="en-US" sz="2400" dirty="0" smtClean="0">
                <a:sym typeface="+mn-ea"/>
              </a:rPr>
              <a:t>时，需要满足</a:t>
            </a:r>
            <a:r>
              <a:rPr lang="en-US" altLang="zh-CN" sz="2400" dirty="0" smtClean="0">
                <a:sym typeface="+mn-ea"/>
              </a:rPr>
              <a:t> a*b*b&lt;=v</a:t>
            </a:r>
            <a:r>
              <a:rPr lang="zh-CN" altLang="en-US" sz="2400" dirty="0" smtClean="0">
                <a:sym typeface="+mn-ea"/>
              </a:rPr>
              <a:t>，如果</a:t>
            </a:r>
            <a:r>
              <a:rPr lang="en-US" altLang="zh-CN" sz="2400" dirty="0" smtClean="0">
                <a:sym typeface="+mn-ea"/>
              </a:rPr>
              <a:t>a*b*b&gt;v</a:t>
            </a:r>
            <a:r>
              <a:rPr lang="zh-CN" altLang="zh-CN" sz="2400" dirty="0" smtClean="0">
                <a:sym typeface="+mn-ea"/>
              </a:rPr>
              <a:t>，也剪枝。</a:t>
            </a:r>
            <a:endParaRPr lang="zh-CN" altLang="zh-CN" sz="2400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8590" y="1489710"/>
            <a:ext cx="92494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楷体" panose="02010609060101010101" charset="-122"/>
                <a:ea typeface="楷体" panose="02010609060101010101" charset="-122"/>
              </a:rPr>
              <a:t>优化搜索顺序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大多数情况下优先搜索分枝较少的结点</a:t>
            </a:r>
            <a:endParaRPr lang="zh-CN" sz="24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可行性剪枝</a:t>
            </a:r>
            <a:r>
              <a:rPr lang="en-US" altLang="zh-CN" sz="2400" b="1" dirty="0" smtClean="0">
                <a:sym typeface="+mn-ea"/>
              </a:rPr>
              <a:t> 1</a:t>
            </a:r>
            <a:r>
              <a:rPr lang="zh-CN" altLang="zh-CN" sz="2400" b="1" dirty="0" smtClean="0">
                <a:sym typeface="+mn-ea"/>
              </a:rPr>
              <a:t>：</a:t>
            </a:r>
            <a:endParaRPr sz="2400" dirty="0" smtClean="0">
              <a:sym typeface="+mn-ea"/>
            </a:endParaRP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190" y="1855470"/>
            <a:ext cx="8644255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9449" y="347318"/>
            <a:ext cx="11154415" cy="61637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-2979534" y="-631305"/>
            <a:ext cx="8198669" cy="8198669"/>
            <a:chOff x="-1963269" y="-473494"/>
            <a:chExt cx="6150633" cy="6150633"/>
          </a:xfrm>
        </p:grpSpPr>
        <p:sp>
          <p:nvSpPr>
            <p:cNvPr id="10" name="椭圆 9"/>
            <p:cNvSpPr/>
            <p:nvPr/>
          </p:nvSpPr>
          <p:spPr>
            <a:xfrm>
              <a:off x="-1963269" y="-473494"/>
              <a:ext cx="6150633" cy="6150633"/>
            </a:xfrm>
            <a:prstGeom prst="ellipse">
              <a:avLst/>
            </a:prstGeom>
            <a:noFill/>
            <a:ln w="190500">
              <a:solidFill>
                <a:srgbClr val="1E74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-1837730" y="-347955"/>
              <a:ext cx="5899555" cy="5899555"/>
            </a:xfrm>
            <a:prstGeom prst="ellipse">
              <a:avLst/>
            </a:prstGeom>
            <a:noFill/>
            <a:ln w="127000"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0" name="圆角矩形 49"/>
          <p:cNvSpPr/>
          <p:nvPr/>
        </p:nvSpPr>
        <p:spPr>
          <a:xfrm rot="2662275" flipH="1">
            <a:off x="-163435" y="4907113"/>
            <a:ext cx="209780" cy="2639627"/>
          </a:xfrm>
          <a:prstGeom prst="roundRect">
            <a:avLst>
              <a:gd name="adj" fmla="val 50000"/>
            </a:avLst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 rot="2662275" flipH="1">
            <a:off x="1180430" y="-1933876"/>
            <a:ext cx="378112" cy="2772820"/>
          </a:xfrm>
          <a:prstGeom prst="roundRect">
            <a:avLst>
              <a:gd name="adj" fmla="val 50000"/>
            </a:avLst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401318" y="6226926"/>
            <a:ext cx="426991" cy="426991"/>
          </a:xfrm>
          <a:prstGeom prst="ellipse">
            <a:avLst/>
          </a:prstGeom>
          <a:solidFill>
            <a:srgbClr val="FF9216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662275" flipH="1">
            <a:off x="-746634" y="5054012"/>
            <a:ext cx="378112" cy="2772820"/>
          </a:xfrm>
          <a:prstGeom prst="roundRect">
            <a:avLst>
              <a:gd name="adj" fmla="val 50000"/>
            </a:avLst>
          </a:prstGeom>
          <a:solidFill>
            <a:srgbClr val="1E74AE"/>
          </a:solidFill>
          <a:ln>
            <a:noFill/>
          </a:ln>
          <a:effectLst>
            <a:outerShdw blurRad="190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黑体" panose="0201060906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87987" y="1168475"/>
            <a:ext cx="4284809" cy="521970"/>
            <a:chOff x="3945415" y="1450862"/>
            <a:chExt cx="3214460" cy="391580"/>
          </a:xfrm>
        </p:grpSpPr>
        <p:sp>
          <p:nvSpPr>
            <p:cNvPr id="17" name="椭圆 16"/>
            <p:cNvSpPr/>
            <p:nvPr/>
          </p:nvSpPr>
          <p:spPr>
            <a:xfrm>
              <a:off x="3945415" y="1512114"/>
              <a:ext cx="269077" cy="269077"/>
            </a:xfrm>
            <a:prstGeom prst="ellipse">
              <a:avLst/>
            </a:prstGeom>
            <a:solidFill>
              <a:srgbClr val="FF9216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339250" y="1450862"/>
              <a:ext cx="2820625" cy="3915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研讨一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 </a:t>
              </a:r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|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打牢算法基础</a:t>
              </a:r>
              <a:endPara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3331" y="4946634"/>
            <a:ext cx="4331230" cy="521970"/>
            <a:chOff x="3945415" y="2843696"/>
            <a:chExt cx="3249286" cy="391580"/>
          </a:xfrm>
        </p:grpSpPr>
        <p:sp>
          <p:nvSpPr>
            <p:cNvPr id="59" name="文本框 58"/>
            <p:cNvSpPr txBox="1"/>
            <p:nvPr/>
          </p:nvSpPr>
          <p:spPr>
            <a:xfrm>
              <a:off x="4374075" y="2843696"/>
              <a:ext cx="2820626" cy="3915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研讨四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 |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常做思维体操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45415" y="2904948"/>
              <a:ext cx="269077" cy="269077"/>
            </a:xfrm>
            <a:prstGeom prst="ellipse">
              <a:avLst/>
            </a:prstGeom>
            <a:solidFill>
              <a:srgbClr val="FF9216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72845" y="2790825"/>
            <a:ext cx="2573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400" dirty="0">
                <a:solidFill>
                  <a:srgbClr val="1E74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6400" dirty="0">
              <a:solidFill>
                <a:srgbClr val="1E74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77242" y="2322270"/>
            <a:ext cx="4284809" cy="521970"/>
            <a:chOff x="3945415" y="1450862"/>
            <a:chExt cx="3214460" cy="391580"/>
          </a:xfrm>
        </p:grpSpPr>
        <p:sp>
          <p:nvSpPr>
            <p:cNvPr id="12" name="椭圆 11"/>
            <p:cNvSpPr/>
            <p:nvPr/>
          </p:nvSpPr>
          <p:spPr>
            <a:xfrm>
              <a:off x="3945415" y="1512114"/>
              <a:ext cx="269077" cy="269077"/>
            </a:xfrm>
            <a:prstGeom prst="ellipse">
              <a:avLst/>
            </a:prstGeom>
            <a:solidFill>
              <a:srgbClr val="FF9216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339250" y="1450862"/>
              <a:ext cx="2820625" cy="3915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研讨二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 </a:t>
              </a:r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|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用活搜索剪枝</a:t>
              </a:r>
              <a:endPara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018517" y="3604335"/>
            <a:ext cx="4284809" cy="521970"/>
            <a:chOff x="3945415" y="1450862"/>
            <a:chExt cx="3214460" cy="391580"/>
          </a:xfrm>
        </p:grpSpPr>
        <p:sp>
          <p:nvSpPr>
            <p:cNvPr id="3" name="椭圆 2"/>
            <p:cNvSpPr/>
            <p:nvPr/>
          </p:nvSpPr>
          <p:spPr>
            <a:xfrm>
              <a:off x="3945415" y="1512114"/>
              <a:ext cx="269077" cy="269077"/>
            </a:xfrm>
            <a:prstGeom prst="ellipse">
              <a:avLst/>
            </a:prstGeom>
            <a:solidFill>
              <a:srgbClr val="FF9216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339250" y="1450862"/>
              <a:ext cx="2820625" cy="3915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p>
              <a:pPr algn="l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研讨三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 </a:t>
              </a:r>
              <a:r>
                <a:rPr lang="en-US" altLang="zh-CN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|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另辟动归蹊径</a:t>
              </a:r>
              <a:endPara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可行性剪枝</a:t>
            </a:r>
            <a:r>
              <a:rPr lang="en-US" altLang="zh-CN" sz="2400" b="1" dirty="0" smtClean="0">
                <a:sym typeface="+mn-ea"/>
              </a:rPr>
              <a:t> 2</a:t>
            </a:r>
            <a:r>
              <a:rPr lang="zh-CN" altLang="zh-CN" sz="2400" b="1" dirty="0" smtClean="0">
                <a:sym typeface="+mn-ea"/>
              </a:rPr>
              <a:t>：</a:t>
            </a:r>
            <a:endParaRPr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1644650"/>
            <a:ext cx="9858375" cy="4738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剪枝：</a:t>
            </a:r>
            <a:endParaRPr sz="2400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8545" y="1466215"/>
            <a:ext cx="10648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sz="2400" b="1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最优性剪枝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：在求最优解问题的搜索过程中，如果当前花费的代价不比</a:t>
            </a:r>
            <a:r>
              <a:rPr lang="en-US" alt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当前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最优解</a:t>
            </a:r>
            <a:r>
              <a:rPr lang="en-US" alt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更优，那么应该立刻停止对当前分支的搜索，直接</a:t>
            </a:r>
            <a:r>
              <a:rPr lang="en-US" alt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sz="24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return。</a:t>
            </a:r>
            <a:endParaRPr lang="zh-CN" sz="24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49513" y="2606675"/>
          <a:ext cx="7452360" cy="354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" imgW="3657600" imgH="1739900" progId="Equation.KSEE3">
                  <p:embed/>
                </p:oleObj>
              </mc:Choice>
              <mc:Fallback>
                <p:oleObj name="" r:id="rId1" imgW="3657600" imgH="1739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49513" y="2606675"/>
                        <a:ext cx="7452360" cy="3545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sz="2400" b="1" dirty="0" smtClean="0">
                <a:sym typeface="+mn-ea"/>
              </a:rPr>
              <a:t>超级冰激凌</a:t>
            </a:r>
            <a:r>
              <a:rPr lang="zh-CN" altLang="zh-CN" sz="2400" b="1" dirty="0" smtClean="0">
                <a:sym typeface="+mn-ea"/>
              </a:rPr>
              <a:t>（</a:t>
            </a:r>
            <a:r>
              <a:rPr lang="en-US" altLang="zh-CN" sz="2400" b="1" dirty="0" smtClean="0">
                <a:sym typeface="+mn-ea"/>
              </a:rPr>
              <a:t>CF163D</a:t>
            </a:r>
            <a:r>
              <a:rPr lang="zh-CN" altLang="zh-CN" sz="2400" b="1" dirty="0" smtClean="0">
                <a:sym typeface="+mn-ea"/>
              </a:rPr>
              <a:t>）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最优性剪枝：</a:t>
            </a:r>
            <a:endParaRPr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725" y="1821815"/>
            <a:ext cx="9894570" cy="372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升级：生日蛋糕（洛谷P1731 [NOI1999]）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lang="en-US" altLang="zh-CN" sz="2400" dirty="0" smtClean="0">
                <a:sym typeface="+mn-ea"/>
              </a:rPr>
              <a:t>Tom </a:t>
            </a:r>
            <a:r>
              <a:rPr lang="zh-CN" altLang="zh-CN" sz="2400" dirty="0" smtClean="0">
                <a:sym typeface="+mn-ea"/>
              </a:rPr>
              <a:t>的生日快到了，</a:t>
            </a:r>
            <a:r>
              <a:rPr lang="en-US" altLang="zh-CN" sz="2400" dirty="0" smtClean="0">
                <a:sym typeface="+mn-ea"/>
              </a:rPr>
              <a:t>Jerry </a:t>
            </a:r>
            <a:r>
              <a:rPr lang="zh-CN" altLang="en-US" sz="2400" dirty="0" smtClean="0">
                <a:sym typeface="+mn-ea"/>
              </a:rPr>
              <a:t>打算</a:t>
            </a:r>
            <a:r>
              <a:rPr lang="zh-CN" altLang="zh-CN" sz="2400" dirty="0" smtClean="0">
                <a:sym typeface="+mn-ea"/>
              </a:rPr>
              <a:t>制作一个体积为 Nπ 的 M 层生日蛋糕送给他。已知蛋糕的每层都是一个圆柱体，设从下往上数第 i (1 &lt;= i &lt;= M) 层蛋糕是半径为 R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zh-CN" altLang="zh-CN" sz="2400" dirty="0" smtClean="0">
                <a:sym typeface="+mn-ea"/>
              </a:rPr>
              <a:t>, 高度为 H</a:t>
            </a:r>
            <a:r>
              <a:rPr lang="zh-CN" altLang="zh-CN" sz="2400" baseline="-250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的圆柱。当 i &lt; M 时，要求 R</a:t>
            </a:r>
            <a:r>
              <a:rPr lang="zh-CN" altLang="zh-CN" sz="2400" baseline="-250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&gt; R</a:t>
            </a:r>
            <a:r>
              <a:rPr lang="zh-CN" altLang="zh-CN" sz="2400" baseline="-25000" dirty="0" smtClean="0">
                <a:sym typeface="+mn-ea"/>
              </a:rPr>
              <a:t>i+1 </a:t>
            </a:r>
            <a:r>
              <a:rPr lang="zh-CN" altLang="zh-CN" sz="2400" dirty="0" smtClean="0">
                <a:sym typeface="+mn-ea"/>
              </a:rPr>
              <a:t>且 H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zh-CN" altLang="zh-CN" sz="2400" dirty="0" smtClean="0">
                <a:sym typeface="+mn-ea"/>
              </a:rPr>
              <a:t> &gt; H</a:t>
            </a:r>
            <a:r>
              <a:rPr lang="zh-CN" altLang="zh-CN" sz="2400" baseline="-25000" dirty="0" smtClean="0">
                <a:sym typeface="+mn-ea"/>
              </a:rPr>
              <a:t>i+1</a:t>
            </a:r>
            <a:r>
              <a:rPr lang="zh-CN" altLang="zh-CN" sz="2400" dirty="0" smtClean="0">
                <a:sym typeface="+mn-ea"/>
              </a:rPr>
              <a:t>。 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由于要在蛋糕上抹奶油，为不让</a:t>
            </a:r>
            <a:r>
              <a:rPr lang="en-US" altLang="zh-CN" sz="2400" dirty="0" smtClean="0">
                <a:sym typeface="+mn-ea"/>
              </a:rPr>
              <a:t> Tom</a:t>
            </a:r>
            <a:r>
              <a:rPr lang="zh-CN" altLang="zh-CN" sz="2400" dirty="0" smtClean="0">
                <a:sym typeface="+mn-ea"/>
              </a:rPr>
              <a:t> 吃得太腻，</a:t>
            </a:r>
            <a:r>
              <a:rPr lang="en-US" altLang="zh-CN" sz="2400" dirty="0" smtClean="0">
                <a:sym typeface="+mn-ea"/>
              </a:rPr>
              <a:t>Jerry </a:t>
            </a:r>
            <a:r>
              <a:rPr lang="zh-CN" altLang="zh-CN" sz="2400" dirty="0" smtClean="0">
                <a:sym typeface="+mn-ea"/>
              </a:rPr>
              <a:t>希望蛋糕外表面（最下一层的下底面除外）的面积 Q 最小。 令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Q = Sπ。 请编程对给出的 N 和 M，找到一种蛋糕的制作方案（适当的 R</a:t>
            </a:r>
            <a:r>
              <a:rPr lang="zh-CN" altLang="zh-CN" sz="2400" baseline="-250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和 H</a:t>
            </a:r>
            <a:r>
              <a:rPr lang="zh-CN" altLang="zh-CN" sz="2400" baseline="-250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的值），使得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S 最小。输出 </a:t>
            </a:r>
            <a:r>
              <a:rPr lang="en-US" altLang="zh-CN" sz="2400" dirty="0" smtClean="0">
                <a:sym typeface="+mn-ea"/>
              </a:rPr>
              <a:t>S</a:t>
            </a:r>
            <a:r>
              <a:rPr lang="zh-CN" altLang="zh-CN" sz="2400" dirty="0" smtClean="0">
                <a:sym typeface="+mn-ea"/>
              </a:rPr>
              <a:t>。 </a:t>
            </a:r>
            <a:endParaRPr lang="en-US" altLang="zh-CN" sz="2400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0155" y="4525010"/>
            <a:ext cx="2341245" cy="207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740410"/>
            <a:ext cx="11080115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输入格式</a:t>
            </a:r>
            <a:r>
              <a:rPr lang="zh-CN" sz="2400" dirty="0" smtClean="0">
                <a:sym typeface="+mn-ea"/>
              </a:rPr>
              <a:t>：一行包含两个正整数</a:t>
            </a:r>
            <a:r>
              <a:rPr sz="2400" dirty="0" smtClean="0">
                <a:sym typeface="+mn-ea"/>
              </a:rPr>
              <a:t> N </a:t>
            </a:r>
            <a:r>
              <a:rPr lang="zh-CN" sz="2400" dirty="0" smtClean="0">
                <a:sym typeface="+mn-ea"/>
              </a:rPr>
              <a:t>和 </a:t>
            </a:r>
            <a:r>
              <a:rPr sz="2400" dirty="0" smtClean="0">
                <a:sym typeface="+mn-ea"/>
              </a:rPr>
              <a:t>M，</a:t>
            </a:r>
            <a:r>
              <a:rPr lang="zh-CN" sz="2400" dirty="0" smtClean="0">
                <a:sym typeface="+mn-ea"/>
              </a:rPr>
              <a:t>分别</a:t>
            </a:r>
            <a:r>
              <a:rPr sz="2400" dirty="0" smtClean="0">
                <a:sym typeface="+mn-ea"/>
              </a:rPr>
              <a:t>表示待制作的蛋糕的体积为 Nπ </a:t>
            </a:r>
            <a:r>
              <a:rPr lang="zh-CN" sz="2400" dirty="0" smtClean="0">
                <a:sym typeface="+mn-ea"/>
              </a:rPr>
              <a:t>和</a:t>
            </a:r>
            <a:r>
              <a:rPr sz="2400" dirty="0" smtClean="0">
                <a:sym typeface="+mn-ea"/>
              </a:rPr>
              <a:t>蛋糕的层数 M。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输出格式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一行一个正整数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S</a:t>
            </a:r>
            <a:r>
              <a:rPr lang="zh-CN" sz="2400" dirty="0" smtClean="0">
                <a:sym typeface="+mn-ea"/>
              </a:rPr>
              <a:t>。</a:t>
            </a:r>
            <a:r>
              <a:rPr sz="2400" dirty="0" smtClean="0">
                <a:sym typeface="+mn-ea"/>
              </a:rPr>
              <a:t>若无解</a:t>
            </a:r>
            <a:r>
              <a:rPr lang="zh-CN" sz="2400" dirty="0" smtClean="0">
                <a:sym typeface="+mn-ea"/>
              </a:rPr>
              <a:t>，</a:t>
            </a:r>
            <a:r>
              <a:rPr sz="2400" dirty="0" smtClean="0">
                <a:sym typeface="+mn-ea"/>
              </a:rPr>
              <a:t>则</a:t>
            </a:r>
            <a:r>
              <a:rPr lang="zh-CN" sz="2400" dirty="0" smtClean="0">
                <a:sym typeface="+mn-ea"/>
              </a:rPr>
              <a:t>直接输出 </a:t>
            </a:r>
            <a:r>
              <a:rPr lang="en-US" altLang="zh-CN" sz="2400" dirty="0" smtClean="0">
                <a:sym typeface="+mn-ea"/>
              </a:rPr>
              <a:t>0</a:t>
            </a:r>
            <a:r>
              <a:rPr sz="2400" dirty="0" smtClean="0">
                <a:sym typeface="+mn-ea"/>
              </a:rPr>
              <a:t>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100 2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68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附：</a:t>
            </a:r>
            <a:r>
              <a:rPr sz="2400" b="1" dirty="0" smtClean="0">
                <a:sym typeface="+mn-ea"/>
              </a:rPr>
              <a:t>圆柱公式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体积 V = πR</a:t>
            </a:r>
            <a:r>
              <a:rPr sz="2400" baseline="30000" dirty="0" smtClean="0">
                <a:sym typeface="+mn-ea"/>
              </a:rPr>
              <a:t>2</a:t>
            </a:r>
            <a:r>
              <a:rPr sz="2400" dirty="0" smtClean="0">
                <a:sym typeface="+mn-ea"/>
              </a:rPr>
              <a:t>H 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侧面积 A</a:t>
            </a:r>
            <a:r>
              <a:rPr lang="en-US" altLang="zh-CN" sz="2400" dirty="0" smtClean="0">
                <a:sym typeface="+mn-ea"/>
              </a:rPr>
              <a:t>’</a:t>
            </a:r>
            <a:r>
              <a:rPr sz="2400" dirty="0" smtClean="0">
                <a:sym typeface="+mn-ea"/>
              </a:rPr>
              <a:t>= 2πRH 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底面积 A = 2πR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数据规模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N &lt;= 10000</a:t>
            </a:r>
            <a:r>
              <a:rPr lang="zh-CN" sz="2400" dirty="0" smtClean="0">
                <a:sym typeface="+mn-ea"/>
              </a:rPr>
              <a:t>，</a:t>
            </a:r>
            <a:r>
              <a:rPr sz="2400" dirty="0" smtClean="0">
                <a:sym typeface="+mn-ea"/>
              </a:rPr>
              <a:t>M &lt;= 20</a:t>
            </a:r>
            <a:r>
              <a:rPr lang="zh-CN" sz="2400" dirty="0" smtClean="0">
                <a:sym typeface="+mn-ea"/>
              </a:rPr>
              <a:t>；</a:t>
            </a:r>
            <a:r>
              <a:rPr lang="zh-CN" altLang="zh-CN" sz="2400" dirty="0" smtClean="0">
                <a:sym typeface="+mn-ea"/>
              </a:rPr>
              <a:t>除 Q 外，保证以上所有数据皆为正整数 。</a:t>
            </a:r>
            <a:r>
              <a:rPr sz="2400" dirty="0" smtClean="0">
                <a:sym typeface="+mn-ea"/>
              </a:rPr>
              <a:t> </a:t>
            </a:r>
            <a:endParaRPr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22295" y="2187575"/>
            <a:ext cx="2540000" cy="2009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en-US" altLang="zh-CN" sz="2400" b="1" dirty="0" smtClean="0">
                <a:sym typeface="+mn-ea"/>
              </a:rPr>
              <a:t>2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10000</a:t>
            </a:r>
            <a:r>
              <a:rPr lang="zh-CN" sz="24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6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</a:t>
            </a:r>
            <a:r>
              <a:rPr lang="en-US" altLang="zh-CN" sz="2400" b="1" dirty="0" smtClean="0">
                <a:sym typeface="+mn-ea"/>
              </a:rPr>
              <a:t>2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1457</a:t>
            </a:r>
            <a:endParaRPr lang="en-US" alt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爆搜：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状态设计 </a:t>
            </a:r>
            <a:r>
              <a:rPr lang="en-US" altLang="zh-CN" sz="2400" i="1" dirty="0" smtClean="0">
                <a:sym typeface="+mn-ea"/>
              </a:rPr>
              <a:t>dfs(int dep, int v, int s)</a:t>
            </a:r>
            <a:endParaRPr lang="en-US" altLang="zh-CN" sz="2400" i="1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400" dirty="0" smtClean="0">
                <a:sym typeface="+mn-ea"/>
              </a:rPr>
              <a:t>dep:</a:t>
            </a:r>
            <a:r>
              <a:rPr lang="zh-CN" altLang="zh-CN" sz="2400" dirty="0" smtClean="0">
                <a:sym typeface="+mn-ea"/>
              </a:rPr>
              <a:t>正在搜索蛋糕第 </a:t>
            </a:r>
            <a:r>
              <a:rPr lang="en-US" altLang="zh-CN" sz="2400" dirty="0" smtClean="0">
                <a:sym typeface="+mn-ea"/>
              </a:rPr>
              <a:t>dep </a:t>
            </a:r>
            <a:r>
              <a:rPr lang="zh-CN" altLang="zh-CN" sz="2400" dirty="0" smtClean="0">
                <a:sym typeface="+mn-ea"/>
              </a:rPr>
              <a:t>层</a:t>
            </a: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400" dirty="0" smtClean="0">
                <a:sym typeface="+mn-ea"/>
              </a:rPr>
              <a:t>v:</a:t>
            </a:r>
            <a:r>
              <a:rPr lang="zh-CN" altLang="zh-CN" sz="24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当前体积</a:t>
            </a: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400" dirty="0" smtClean="0">
                <a:sym typeface="+mn-ea"/>
              </a:rPr>
              <a:t>s:  </a:t>
            </a:r>
            <a:r>
              <a:rPr lang="zh-CN" altLang="zh-CN" sz="2400" dirty="0" smtClean="0">
                <a:sym typeface="+mn-ea"/>
              </a:rPr>
              <a:t>当前侧面积</a:t>
            </a:r>
            <a:endParaRPr lang="en-US" altLang="zh-CN" sz="2400" dirty="0" smtClean="0">
              <a:sym typeface="+mn-ea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ym typeface="+mn-ea"/>
              </a:rPr>
              <a:t>从上往下搜，枚举每层的半径和高度</a:t>
            </a:r>
            <a:endParaRPr lang="zh-CN" altLang="en-US" sz="2400" dirty="0" smtClean="0">
              <a:sym typeface="+mn-ea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 smtClean="0">
                <a:sym typeface="+mn-ea"/>
              </a:rPr>
              <a:t>整个蛋糕的上表面之和等价于最底层的圆面积</a:t>
            </a:r>
            <a:endParaRPr lang="zh-CN" altLang="zh-CN" sz="2400" dirty="0" smtClean="0">
              <a:sym typeface="+mn-ea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400" dirty="0" smtClean="0">
                <a:sym typeface="+mn-ea"/>
              </a:rPr>
              <a:t>所有处理均不考虑π</a:t>
            </a:r>
            <a:endParaRPr lang="zh-CN" altLang="zh-CN" sz="2400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4695" y="1308100"/>
            <a:ext cx="2786380" cy="2474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57715" y="2035175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7715" y="254381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57715" y="317627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m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/>
          <p:cNvGraphicFramePr/>
          <p:nvPr/>
        </p:nvGraphicFramePr>
        <p:xfrm>
          <a:off x="828675" y="1644650"/>
          <a:ext cx="8407400" cy="449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8401050" imgH="4495800" progId="Paint.Picture">
                  <p:embed/>
                </p:oleObj>
              </mc:Choice>
              <mc:Fallback>
                <p:oleObj name="" r:id="rId1" imgW="8401050" imgH="449580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8675" y="1644650"/>
                        <a:ext cx="8407400" cy="449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爆搜：</a:t>
            </a:r>
            <a:r>
              <a:rPr lang="en-US" altLang="zh-CN" sz="2400" b="1" dirty="0" smtClean="0">
                <a:sym typeface="+mn-ea"/>
              </a:rPr>
              <a:t>20pts</a:t>
            </a:r>
            <a:endParaRPr lang="zh-CN" altLang="zh-CN" sz="2400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95" y="1308100"/>
            <a:ext cx="2786380" cy="2474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57715" y="2035175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7715" y="254381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57715" y="317627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m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2155" y="6255385"/>
            <a:ext cx="21393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2000" b="1"/>
              <a:t>主程序 </a:t>
            </a:r>
            <a:r>
              <a:rPr lang="en-US" altLang="zh-CN" sz="2000" b="1"/>
              <a:t>dfs(1,0,0);</a:t>
            </a:r>
            <a:endParaRPr lang="en-US" altLang="zh-CN"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8421370" y="1125220"/>
            <a:ext cx="258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虚构第</a:t>
            </a:r>
            <a:r>
              <a:rPr lang="en-US" altLang="zh-CN"/>
              <a:t>0</a:t>
            </a:r>
            <a:r>
              <a:rPr lang="zh-CN" altLang="en-US"/>
              <a:t>层：</a:t>
            </a:r>
            <a:r>
              <a:rPr lang="en-US" altLang="zh-CN"/>
              <a:t>r[0]=h[0]=0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2605" y="3025775"/>
            <a:ext cx="2786380" cy="2474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5625" y="375285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15625" y="4261485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15625" y="4893945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m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剪枝： </a:t>
            </a:r>
            <a:r>
              <a:rPr lang="en-US" altLang="zh-CN" sz="2400" b="1" dirty="0" smtClean="0">
                <a:sym typeface="+mn-ea"/>
              </a:rPr>
              <a:t>50pts</a:t>
            </a:r>
            <a:endParaRPr lang="en-US" altLang="zh-CN" sz="2400" b="1" dirty="0" smtClean="0">
              <a:sym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ym typeface="+mn-ea"/>
              </a:rPr>
              <a:t>优化搜索顺序：从</a:t>
            </a:r>
            <a:r>
              <a:rPr lang="zh-CN" altLang="zh-CN" sz="2400" dirty="0" smtClean="0">
                <a:sym typeface="+mn-ea"/>
              </a:rPr>
              <a:t>规模小的分支开始搜</a:t>
            </a:r>
            <a:endParaRPr lang="zh-CN" altLang="en-US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zh-CN" sz="2400" dirty="0" smtClean="0">
                <a:sym typeface="+mn-ea"/>
              </a:rPr>
              <a:t>先枚举半径再枚举高度，枚举时从大到小</a:t>
            </a: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zh-CN" sz="2400" dirty="0" smtClean="0">
                <a:sym typeface="+mn-ea"/>
              </a:rPr>
              <a:t>从下往上搜，即先从大的半径和高度开始搜。</a:t>
            </a: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en-US" sz="2400" dirty="0" smtClean="0">
              <a:sym typeface="+mn-ea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ym typeface="+mn-ea"/>
              </a:rPr>
              <a:t>上下界剪枝</a:t>
            </a:r>
            <a:endParaRPr lang="en-US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zh-CN" sz="2400" dirty="0" smtClean="0">
                <a:sym typeface="+mn-ea"/>
              </a:rPr>
              <a:t>在第 </a:t>
            </a:r>
            <a:r>
              <a:rPr lang="en-US" altLang="zh-CN" sz="2400" dirty="0" smtClean="0">
                <a:sym typeface="+mn-ea"/>
              </a:rPr>
              <a:t>dep </a:t>
            </a:r>
            <a:r>
              <a:rPr lang="zh-CN" altLang="zh-CN" sz="2400" dirty="0" smtClean="0">
                <a:sym typeface="+mn-ea"/>
              </a:rPr>
              <a:t>层时，只在下面的范围内枚举半径和高度即可。</a:t>
            </a: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zh-CN" altLang="zh-CN" sz="2400" dirty="0" smtClean="0">
              <a:sym typeface="+mn-ea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04440" y="4734560"/>
          <a:ext cx="7343140" cy="1429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721100" imgH="723900" progId="Equation.KSEE3">
                  <p:embed/>
                </p:oleObj>
              </mc:Choice>
              <mc:Fallback>
                <p:oleObj name="" r:id="rId2" imgW="3721100" imgH="723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4440" y="4734560"/>
                        <a:ext cx="7343140" cy="1429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1800" y="697230"/>
            <a:ext cx="2786380" cy="2474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54820" y="1424305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1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54820" y="193294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2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54820" y="2565400"/>
            <a:ext cx="20637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m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剪枝： </a:t>
            </a:r>
            <a:r>
              <a:rPr lang="en-US" altLang="zh-CN" sz="2400" b="1" dirty="0" smtClean="0">
                <a:sym typeface="+mn-ea"/>
              </a:rPr>
              <a:t>50pts</a:t>
            </a:r>
            <a:endParaRPr lang="zh-CN" altLang="zh-CN" sz="2400" dirty="0" smtClean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47000" y="3295650"/>
            <a:ext cx="38290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虚构第</a:t>
            </a:r>
            <a:r>
              <a:rPr lang="en-US" altLang="zh-CN"/>
              <a:t>m+1</a:t>
            </a:r>
            <a:r>
              <a:rPr lang="zh-CN" altLang="en-US"/>
              <a:t>层：</a:t>
            </a:r>
            <a:r>
              <a:rPr lang="en-US" altLang="zh-CN"/>
              <a:t>r[m+1]=h[m+1]=INF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51840" y="6012180"/>
            <a:ext cx="49885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zh-CN" sz="2000" b="1"/>
              <a:t>主程序</a:t>
            </a:r>
            <a:r>
              <a:rPr altLang="zh-CN" sz="2000" b="1"/>
              <a:t>	r[m + 1] = h[m + 1] = INF; //哨兵 </a:t>
            </a:r>
            <a:endParaRPr altLang="zh-CN" sz="2000" b="1"/>
          </a:p>
          <a:p>
            <a:pPr algn="l"/>
            <a:r>
              <a:rPr altLang="zh-CN" sz="2000" b="1"/>
              <a:t>	dfs(m,0,0);</a:t>
            </a:r>
            <a:endParaRPr altLang="zh-CN" sz="2000" b="1"/>
          </a:p>
        </p:txBody>
      </p:sp>
      <p:pic>
        <p:nvPicPr>
          <p:cNvPr id="8" name="图片 7" descr="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1840" y="1792605"/>
            <a:ext cx="6791325" cy="3964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9118600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剪枝： </a:t>
            </a:r>
            <a:r>
              <a:rPr lang="en-US" altLang="zh-CN" sz="2400" b="1" dirty="0" smtClean="0">
                <a:sym typeface="+mn-ea"/>
              </a:rPr>
              <a:t>50pts</a:t>
            </a:r>
            <a:endParaRPr lang="zh-CN" altLang="en-US" sz="2400" dirty="0" smtClean="0">
              <a:sym typeface="+mn-ea"/>
            </a:endParaRP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ym typeface="+mn-ea"/>
              </a:rPr>
              <a:t>可行性剪枝</a:t>
            </a:r>
            <a:endParaRPr lang="en-US" altLang="zh-CN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zh-CN" sz="2400" dirty="0" smtClean="0">
                <a:sym typeface="+mn-ea"/>
              </a:rPr>
              <a:t>预处理从上往下前 </a:t>
            </a:r>
            <a:r>
              <a:rPr lang="en-US" altLang="zh-CN" sz="24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（</a:t>
            </a:r>
            <a:r>
              <a:rPr lang="en-US" altLang="zh-CN" sz="2400" dirty="0" smtClean="0">
                <a:sym typeface="+mn-ea"/>
              </a:rPr>
              <a:t>1&lt;=i&lt;=m) </a:t>
            </a:r>
            <a:r>
              <a:rPr lang="zh-CN" altLang="en-US" sz="2400" dirty="0" smtClean="0">
                <a:sym typeface="+mn-ea"/>
              </a:rPr>
              <a:t>层的最小体积和侧面积。</a:t>
            </a:r>
            <a:endParaRPr lang="zh-CN" altLang="en-US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400" dirty="0" smtClean="0">
                <a:sym typeface="+mn-ea"/>
              </a:rPr>
              <a:t>显然，当 </a:t>
            </a:r>
            <a:r>
              <a:rPr lang="en-US" altLang="zh-CN" sz="24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层的半径分别取 </a:t>
            </a:r>
            <a:r>
              <a:rPr lang="en-US" altLang="zh-CN" sz="2400" dirty="0" smtClean="0">
                <a:sym typeface="+mn-ea"/>
              </a:rPr>
              <a:t>1,2,3,…,i</a:t>
            </a:r>
            <a:r>
              <a:rPr lang="zh-CN" altLang="zh-CN" sz="2400" dirty="0" smtClean="0">
                <a:sym typeface="+mn-ea"/>
              </a:rPr>
              <a:t>，高度也分别取 </a:t>
            </a:r>
            <a:r>
              <a:rPr lang="en-US" altLang="zh-CN" sz="2400" dirty="0" smtClean="0">
                <a:sym typeface="+mn-ea"/>
              </a:rPr>
              <a:t>1,2,3,…,i </a:t>
            </a:r>
            <a:r>
              <a:rPr lang="zh-CN" altLang="en-US" sz="2400" dirty="0" smtClean="0">
                <a:sym typeface="+mn-ea"/>
              </a:rPr>
              <a:t>时，体积与侧面积最小。</a:t>
            </a:r>
            <a:endParaRPr lang="zh-CN" altLang="en-US" sz="2400" dirty="0" smtClean="0">
              <a:sym typeface="+mn-ea"/>
            </a:endParaRPr>
          </a:p>
          <a:p>
            <a:pPr marL="800100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400" dirty="0" smtClean="0">
                <a:sym typeface="+mn-ea"/>
              </a:rPr>
              <a:t>当前正准备处理第 </a:t>
            </a:r>
            <a:r>
              <a:rPr lang="en-US" altLang="zh-CN" sz="2400" dirty="0" smtClean="0">
                <a:sym typeface="+mn-ea"/>
              </a:rPr>
              <a:t>dep </a:t>
            </a:r>
            <a:r>
              <a:rPr lang="zh-CN" altLang="zh-CN" sz="2400" dirty="0" smtClean="0">
                <a:sym typeface="+mn-ea"/>
              </a:rPr>
              <a:t>层， </a:t>
            </a:r>
            <a:r>
              <a:rPr lang="zh-CN" altLang="en-US" sz="2400" dirty="0" smtClean="0">
                <a:sym typeface="+mn-ea"/>
              </a:rPr>
              <a:t>如果当前体积 </a:t>
            </a:r>
            <a:r>
              <a:rPr lang="en-US" altLang="zh-CN" sz="2400" dirty="0" smtClean="0">
                <a:sym typeface="+mn-ea"/>
              </a:rPr>
              <a:t>v + </a:t>
            </a:r>
            <a:r>
              <a:rPr lang="en-US" altLang="zh-CN" sz="2400" b="1" dirty="0" smtClean="0">
                <a:sym typeface="+mn-ea"/>
              </a:rPr>
              <a:t>[1~dep] </a:t>
            </a:r>
            <a:r>
              <a:rPr lang="zh-CN" altLang="zh-CN" sz="2400" b="1" dirty="0" smtClean="0">
                <a:sym typeface="+mn-ea"/>
              </a:rPr>
              <a:t>层的最小体积</a:t>
            </a:r>
            <a:r>
              <a:rPr lang="zh-CN" altLang="zh-CN" sz="2400" dirty="0" smtClean="0">
                <a:sym typeface="+mn-ea"/>
              </a:rPr>
              <a:t>大于 </a:t>
            </a:r>
            <a:r>
              <a:rPr lang="en-US" altLang="zh-CN" sz="2400" dirty="0" smtClean="0">
                <a:sym typeface="+mn-ea"/>
              </a:rPr>
              <a:t>n</a:t>
            </a:r>
            <a:r>
              <a:rPr lang="zh-CN" altLang="en-US" sz="2400" dirty="0" smtClean="0">
                <a:sym typeface="+mn-ea"/>
              </a:rPr>
              <a:t>，则可以剪枝；</a:t>
            </a:r>
            <a:endParaRPr lang="en-US" altLang="zh-CN" sz="2400" dirty="0" smtClean="0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582785" y="1626870"/>
            <a:ext cx="2705100" cy="2895600"/>
            <a:chOff x="14209" y="2562"/>
            <a:chExt cx="4260" cy="4560"/>
          </a:xfrm>
        </p:grpSpPr>
        <p:pic>
          <p:nvPicPr>
            <p:cNvPr id="4" name="图片 3" descr="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209" y="2562"/>
              <a:ext cx="4260" cy="456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5930" y="4184"/>
              <a:ext cx="88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dep</a:t>
              </a:r>
              <a:endParaRPr lang="en-US" altLang="zh-CN"/>
            </a:p>
          </p:txBody>
        </p:sp>
      </p:grpSp>
      <p:sp>
        <p:nvSpPr>
          <p:cNvPr id="7" name="右箭头 6"/>
          <p:cNvSpPr/>
          <p:nvPr/>
        </p:nvSpPr>
        <p:spPr>
          <a:xfrm>
            <a:off x="9928860" y="2555240"/>
            <a:ext cx="356870" cy="247650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6375" y="4766945"/>
            <a:ext cx="5944870" cy="20491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56385" y="4425315"/>
            <a:ext cx="6565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if (v + minv[dep] &gt; n) return;    //可行性剪枝 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打牢算法基础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7245" y="851535"/>
            <a:ext cx="10818495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>
                <a:sym typeface="+mn-ea"/>
              </a:rPr>
              <a:t>    </a:t>
            </a: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枚举、贪心、递推、递归、分治、二分、搜索、动归等算法，以及前缀和、差分、尺取、倍增、离散化等技巧。它们简洁易懂，却又蕴含着巧妙而深刻的思想，作为构建算法与数据结构体系的基本单位，贯穿整个程序设计竞赛的始末。</a:t>
            </a:r>
            <a:endParaRPr lang="zh-CN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永远不要小瞧这些基本思想，认真学习它们对于理解更加高深的算法有着极大的帮助，甚至可能帮你开启发现新算法的一扇窗。</a:t>
            </a:r>
            <a:endParaRPr lang="zh-CN" altLang="en-US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37635" y="4301490"/>
            <a:ext cx="4782185" cy="2353310"/>
            <a:chOff x="6201" y="6774"/>
            <a:chExt cx="7531" cy="3706"/>
          </a:xfrm>
        </p:grpSpPr>
        <p:graphicFrame>
          <p:nvGraphicFramePr>
            <p:cNvPr id="6" name="对象 5"/>
            <p:cNvGraphicFramePr/>
            <p:nvPr/>
          </p:nvGraphicFramePr>
          <p:xfrm>
            <a:off x="6201" y="6774"/>
            <a:ext cx="2540" cy="3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" r:id="rId1" imgW="3495675" imgH="5095875" progId="Paint.Picture">
                    <p:embed/>
                  </p:oleObj>
                </mc:Choice>
                <mc:Fallback>
                  <p:oleObj name="" r:id="rId1" imgW="3495675" imgH="5095875" progId="Paint.Picture">
                    <p:embed/>
                    <p:pic>
                      <p:nvPicPr>
                        <p:cNvPr id="0" name="图片 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6201" y="6774"/>
                          <a:ext cx="2540" cy="37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/>
            <p:nvPr/>
          </p:nvGraphicFramePr>
          <p:xfrm>
            <a:off x="8741" y="6774"/>
            <a:ext cx="2433" cy="3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3" imgW="3209925" imgH="4886325" progId="Paint.Picture">
                    <p:embed/>
                  </p:oleObj>
                </mc:Choice>
                <mc:Fallback>
                  <p:oleObj name="" r:id="rId3" imgW="3209925" imgH="4886325" progId="Paint.Picture">
                    <p:embed/>
                    <p:pic>
                      <p:nvPicPr>
                        <p:cNvPr id="0" name="图片 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741" y="6774"/>
                          <a:ext cx="2433" cy="37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/>
            <p:nvPr/>
          </p:nvGraphicFramePr>
          <p:xfrm>
            <a:off x="11174" y="6774"/>
            <a:ext cx="2558" cy="3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5" imgW="3400425" imgH="4924425" progId="Paint.Picture">
                    <p:embed/>
                  </p:oleObj>
                </mc:Choice>
                <mc:Fallback>
                  <p:oleObj name="" r:id="rId5" imgW="3400425" imgH="4924425" progId="Paint.Picture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174" y="6774"/>
                          <a:ext cx="2558" cy="37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剪枝： </a:t>
            </a:r>
            <a:r>
              <a:rPr lang="zh-CN" altLang="en-US" sz="2400" dirty="0" smtClean="0">
                <a:sym typeface="+mn-ea"/>
              </a:rPr>
              <a:t>最优性剪枝</a:t>
            </a:r>
            <a:r>
              <a:rPr lang="en-US" altLang="zh-CN" sz="2400" dirty="0" smtClean="0">
                <a:sym typeface="+mn-ea"/>
              </a:rPr>
              <a:t>1</a:t>
            </a:r>
            <a:endParaRPr lang="en-US" altLang="zh-CN" sz="2400" dirty="0" smtClean="0">
              <a:sym typeface="+mn-ea"/>
            </a:endParaRPr>
          </a:p>
          <a:p>
            <a:pPr lvl="2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400" dirty="0" smtClean="0">
                <a:sym typeface="+mn-ea"/>
              </a:rPr>
              <a:t>如果当前表面积 </a:t>
            </a:r>
            <a:r>
              <a:rPr lang="en-US" altLang="zh-CN" sz="2400" dirty="0" smtClean="0">
                <a:sym typeface="+mn-ea"/>
              </a:rPr>
              <a:t>s </a:t>
            </a:r>
            <a:r>
              <a:rPr lang="zh-CN" altLang="zh-CN" sz="2400" dirty="0" smtClean="0">
                <a:sym typeface="+mn-ea"/>
              </a:rPr>
              <a:t>加上</a:t>
            </a:r>
            <a:r>
              <a:rPr lang="en-US" altLang="zh-CN" sz="2400" dirty="0" smtClean="0">
                <a:sym typeface="+mn-ea"/>
              </a:rPr>
              <a:t>[1~dep] </a:t>
            </a:r>
            <a:r>
              <a:rPr lang="zh-CN" altLang="zh-CN" sz="2400" dirty="0" smtClean="0">
                <a:sym typeface="+mn-ea"/>
              </a:rPr>
              <a:t>层的最小侧面积已经大于或等于最优解</a:t>
            </a:r>
            <a:r>
              <a:rPr lang="zh-CN" altLang="en-US" sz="2400" dirty="0" smtClean="0">
                <a:sym typeface="+mn-ea"/>
              </a:rPr>
              <a:t>，则剪枝；</a:t>
            </a:r>
            <a:r>
              <a:rPr lang="zh-CN" altLang="zh-CN" sz="2400" dirty="0" smtClean="0">
                <a:sym typeface="+mn-ea"/>
              </a:rPr>
              <a:t> </a:t>
            </a:r>
            <a:endParaRPr lang="en-US" alt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75255" y="3077845"/>
            <a:ext cx="7174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if (s + mins[dep] &gt;= ans) return; //最优性剪枝1 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94690" y="1174750"/>
          <a:ext cx="11144885" cy="559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965700" imgH="2489200" progId="Equation.KSEE3">
                  <p:embed/>
                </p:oleObj>
              </mc:Choice>
              <mc:Fallback>
                <p:oleObj name="" r:id="rId1" imgW="4965700" imgH="2489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4690" y="1174750"/>
                        <a:ext cx="11144885" cy="5591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4690" y="741045"/>
            <a:ext cx="22104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ym typeface="+mn-ea"/>
              </a:rPr>
              <a:t>最优性剪枝</a:t>
            </a:r>
            <a:r>
              <a:rPr lang="en-US" altLang="zh-CN" sz="2400" dirty="0" smtClean="0">
                <a:sym typeface="+mn-ea"/>
              </a:rPr>
              <a:t>2</a:t>
            </a:r>
            <a:endParaRPr lang="en-US" altLang="zh-CN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用活搜索剪枝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02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635" y="594360"/>
            <a:ext cx="11080115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分析：生日蛋糕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剪枝： </a:t>
            </a:r>
            <a:r>
              <a:rPr lang="zh-CN" altLang="en-US" sz="2400" dirty="0" smtClean="0">
                <a:sym typeface="+mn-ea"/>
              </a:rPr>
              <a:t>最优性剪枝</a:t>
            </a:r>
            <a:r>
              <a:rPr lang="en-US" altLang="zh-CN" sz="2400" dirty="0" smtClean="0">
                <a:sym typeface="+mn-ea"/>
              </a:rPr>
              <a:t>2</a:t>
            </a:r>
            <a:endParaRPr lang="en-US" alt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2460" y="2457450"/>
            <a:ext cx="8386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if (s + 2*(n-v)/r[dep+1] &gt;= ans) return; //最优性剪枝2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4090" y="890270"/>
            <a:ext cx="10702925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>
                <a:sym typeface="+mn-ea"/>
              </a:rPr>
              <a:t>    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动态规划的理论性和实践性都比较强。对于新手而言，一开始不必纠缠于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阶段、状态、决策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重叠子问题、最优子结构、无后效性</a:t>
            </a:r>
            <a:r>
              <a:rPr lang="en-US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”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等抽象概念，尝试先从集合的角度去分析一些经典模型，摸索一些解题套路。</a:t>
            </a:r>
            <a:endParaRPr lang="zh-CN" altLang="en-US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当然，动态规划的艺术在于状态设计和子结构的挖掘</a:t>
            </a:r>
            <a:r>
              <a:rPr lang="zh-CN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，这往往是一件考察智力而非套路的事情。</a:t>
            </a:r>
            <a:endParaRPr lang="zh-CN" altLang="zh-CN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69745" y="4340225"/>
            <a:ext cx="8913495" cy="2166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4887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例</a:t>
            </a:r>
            <a:r>
              <a:rPr lang="en-US" altLang="zh-CN" sz="2400" b="1" dirty="0" smtClean="0">
                <a:sym typeface="+mn-ea"/>
              </a:rPr>
              <a:t>3</a:t>
            </a:r>
            <a:r>
              <a:rPr lang="zh-CN" altLang="en-US" sz="2400" b="1" dirty="0" smtClean="0">
                <a:sym typeface="+mn-ea"/>
              </a:rPr>
              <a:t>：青蛙跳石头问题（</a:t>
            </a:r>
            <a:r>
              <a:rPr lang="en-US" altLang="zh-CN" sz="2400" b="1" dirty="0" smtClean="0">
                <a:sym typeface="+mn-ea"/>
              </a:rPr>
              <a:t>NOIP2005</a:t>
            </a:r>
            <a:r>
              <a:rPr lang="zh-CN" altLang="zh-CN" sz="2400" b="1" dirty="0" smtClean="0">
                <a:sym typeface="+mn-ea"/>
              </a:rPr>
              <a:t>提高组第二题</a:t>
            </a:r>
            <a:r>
              <a:rPr lang="zh-CN" altLang="en-US" sz="2400" b="1" dirty="0" smtClean="0">
                <a:sym typeface="+mn-ea"/>
              </a:rPr>
              <a:t>）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河上有一座独木桥，一只青蛙想沿着独木桥从河的一侧跳到另一侧。在桥上有一些石子，青蛙很讨厌踩在这些石子上。由于桥的长度和青蛙一次跳过的距离都是正整数，我们可以把独木桥上青蛙可能到达的点看成数轴上的一串整点：0，1，……，L（其中 L 是桥的长度）。坐标为 0 的点表示桥的起点，坐标为 L 的点表示桥的终点。青蛙从桥的起点</a:t>
            </a:r>
            <a:r>
              <a:rPr lang="zh-CN" sz="2400" dirty="0" smtClean="0">
                <a:sym typeface="+mn-ea"/>
              </a:rPr>
              <a:t>出发</a:t>
            </a:r>
            <a:r>
              <a:rPr sz="2400" dirty="0" smtClean="0">
                <a:sym typeface="+mn-ea"/>
              </a:rPr>
              <a:t>，不停</a:t>
            </a:r>
            <a:r>
              <a:rPr lang="zh-CN" sz="2400" dirty="0" smtClean="0">
                <a:sym typeface="+mn-ea"/>
              </a:rPr>
              <a:t>地</a:t>
            </a:r>
            <a:r>
              <a:rPr sz="2400" dirty="0" smtClean="0">
                <a:sym typeface="+mn-ea"/>
              </a:rPr>
              <a:t>向终点方向跳跃。一次跳跃的距离是 S 到 T 之间的任意正整数（</a:t>
            </a:r>
            <a:r>
              <a:rPr lang="en-US" altLang="zh-CN" sz="2400" dirty="0" smtClean="0">
                <a:sym typeface="+mn-ea"/>
              </a:rPr>
              <a:t>S &lt;= T</a:t>
            </a:r>
            <a:r>
              <a:rPr lang="zh-CN" altLang="zh-CN" sz="2400" dirty="0" smtClean="0">
                <a:sym typeface="+mn-ea"/>
              </a:rPr>
              <a:t>，</a:t>
            </a:r>
            <a:r>
              <a:rPr sz="2400" dirty="0" smtClean="0">
                <a:sym typeface="+mn-ea"/>
              </a:rPr>
              <a:t>包括 S </a:t>
            </a:r>
            <a:r>
              <a:rPr lang="zh-CN" sz="2400" dirty="0" smtClean="0">
                <a:sym typeface="+mn-ea"/>
              </a:rPr>
              <a:t>和 </a:t>
            </a:r>
            <a:r>
              <a:rPr sz="2400" dirty="0" smtClean="0">
                <a:sym typeface="+mn-ea"/>
              </a:rPr>
              <a:t>T）。当青蛙</a:t>
            </a:r>
            <a:r>
              <a:rPr sz="2400" b="1" dirty="0" smtClean="0">
                <a:sym typeface="+mn-ea"/>
              </a:rPr>
              <a:t>跳到或跳过坐标为 L 的点</a:t>
            </a:r>
            <a:r>
              <a:rPr sz="2400" dirty="0" smtClean="0">
                <a:sym typeface="+mn-ea"/>
              </a:rPr>
              <a:t>时，就算青蛙</a:t>
            </a:r>
            <a:r>
              <a:rPr lang="zh-CN" sz="2400" dirty="0" smtClean="0">
                <a:sym typeface="+mn-ea"/>
              </a:rPr>
              <a:t>已经过了河。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      </a:t>
            </a:r>
            <a:r>
              <a:rPr lang="zh-CN" sz="2400" dirty="0" smtClean="0">
                <a:sym typeface="+mn-ea"/>
              </a:rPr>
              <a:t>现</a:t>
            </a:r>
            <a:r>
              <a:rPr sz="2400" dirty="0" smtClean="0">
                <a:sym typeface="+mn-ea"/>
              </a:rPr>
              <a:t>给出独木桥的长度 L，青蛙跳跃的距离范围 S </a:t>
            </a:r>
            <a:r>
              <a:rPr lang="zh-CN" sz="2400" dirty="0" smtClean="0">
                <a:sym typeface="+mn-ea"/>
              </a:rPr>
              <a:t>和 </a:t>
            </a:r>
            <a:r>
              <a:rPr sz="2400" dirty="0" smtClean="0">
                <a:sym typeface="+mn-ea"/>
              </a:rPr>
              <a:t>T，桥上石子的位置。你的任务是确定青蛙要想过河，最少需要踩到的石</a:t>
            </a:r>
            <a:r>
              <a:rPr lang="zh-CN" sz="2400" dirty="0" smtClean="0">
                <a:sym typeface="+mn-ea"/>
              </a:rPr>
              <a:t>子数。</a:t>
            </a:r>
            <a:endParaRPr 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6105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输入格式：</a:t>
            </a:r>
            <a:r>
              <a:rPr sz="2400" dirty="0" smtClean="0">
                <a:sym typeface="+mn-ea"/>
              </a:rPr>
              <a:t>第一行有 </a:t>
            </a:r>
            <a:r>
              <a:rPr lang="en-US" sz="2400" dirty="0" smtClean="0">
                <a:sym typeface="+mn-ea"/>
              </a:rPr>
              <a:t>1 </a:t>
            </a:r>
            <a:r>
              <a:rPr sz="2400" dirty="0" smtClean="0">
                <a:sym typeface="+mn-ea"/>
              </a:rPr>
              <a:t>个正整数 L（1 &lt;= L &lt;= 10</a:t>
            </a:r>
            <a:r>
              <a:rPr sz="2400" baseline="30000" dirty="0" smtClean="0">
                <a:sym typeface="+mn-ea"/>
              </a:rPr>
              <a:t>9</a:t>
            </a:r>
            <a:r>
              <a:rPr sz="2400" dirty="0" smtClean="0">
                <a:sym typeface="+mn-ea"/>
              </a:rPr>
              <a:t>），表示独木桥的长度。第二行有 </a:t>
            </a:r>
            <a:r>
              <a:rPr lang="en-US" sz="2400" dirty="0" smtClean="0">
                <a:sym typeface="+mn-ea"/>
              </a:rPr>
              <a:t>3 </a:t>
            </a:r>
            <a:r>
              <a:rPr sz="2400" dirty="0" smtClean="0">
                <a:sym typeface="+mn-ea"/>
              </a:rPr>
              <a:t>个正整数 S，T，M，分别表示青蛙一次跳跃的最小距离，最大距离，及桥上石子的个数，其中 1 &lt;= S &lt;= T &lt;= 10，1 &lt;= M &lt;= 100。第三行有 M 个不同的正整数分别表示这 M 个石子在数轴上的位置（</a:t>
            </a:r>
            <a:r>
              <a:rPr sz="2400" b="1" dirty="0" smtClean="0">
                <a:sym typeface="+mn-ea"/>
              </a:rPr>
              <a:t>数据保证桥的起点和终点处没有石子</a:t>
            </a:r>
            <a:r>
              <a:rPr sz="2400" dirty="0" smtClean="0">
                <a:sym typeface="+mn-ea"/>
              </a:rPr>
              <a:t>）。所有相邻的整数之间用一个空格隔开。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输出格式</a:t>
            </a:r>
            <a:r>
              <a:rPr lang="zh-CN" sz="2400" dirty="0" smtClean="0">
                <a:sym typeface="+mn-ea"/>
              </a:rPr>
              <a:t>：只包括一个整数，表示青蛙过河最少需要踩到的石子数。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10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2 3 5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2 3 5 6 7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数据规模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对于  30% 的数据， 1≤L≤10</a:t>
            </a:r>
            <a:r>
              <a:rPr lang="zh-CN" sz="2400" baseline="30000" dirty="0" smtClean="0">
                <a:sym typeface="+mn-ea"/>
              </a:rPr>
              <a:t>4</a:t>
            </a:r>
            <a:r>
              <a:rPr lang="zh-CN" sz="2400" dirty="0" smtClean="0">
                <a:sym typeface="+mn-ea"/>
              </a:rPr>
              <a:t>；</a:t>
            </a:r>
            <a:endParaRPr lang="zh-CN" sz="2400" dirty="0" smtClean="0">
              <a:sym typeface="+mn-ea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对于 100% 的数据，1≤L≤10</a:t>
            </a:r>
            <a:r>
              <a:rPr lang="zh-CN" sz="2400" baseline="30000" dirty="0" smtClean="0">
                <a:sym typeface="+mn-ea"/>
              </a:rPr>
              <a:t>9</a:t>
            </a:r>
            <a:r>
              <a:rPr lang="zh-CN" sz="2400" dirty="0" smtClean="0">
                <a:sym typeface="+mn-ea"/>
              </a:rPr>
              <a:t>,1≤S≤T≤10,1≤M≤100。</a:t>
            </a:r>
            <a:endParaRPr 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88665" y="3585210"/>
            <a:ext cx="254000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</a:t>
            </a:r>
            <a:endParaRPr 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分析：如果</a:t>
            </a:r>
            <a:r>
              <a:rPr sz="2400" b="1" dirty="0" smtClean="0">
                <a:sym typeface="+mn-ea"/>
              </a:rPr>
              <a:t>不考虑 L的范围，那么就是一道</a:t>
            </a:r>
            <a:r>
              <a:rPr lang="zh-CN" sz="2400" b="1" dirty="0" smtClean="0">
                <a:sym typeface="+mn-ea"/>
              </a:rPr>
              <a:t>裸</a:t>
            </a:r>
            <a:r>
              <a:rPr sz="2400" b="1" dirty="0" smtClean="0">
                <a:sym typeface="+mn-ea"/>
              </a:rPr>
              <a:t>的DP问题：</a:t>
            </a:r>
            <a:endParaRPr sz="2400" b="1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3451860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动态规划</a:t>
            </a:r>
            <a:endParaRPr lang="en-US" altLang="zh-CN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767840" y="2595880"/>
            <a:ext cx="686435" cy="852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67840" y="3896995"/>
            <a:ext cx="770255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03805" y="2306955"/>
            <a:ext cx="292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状态表示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dp</a:t>
            </a:r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[</a:t>
            </a:r>
            <a:r>
              <a:rPr lang="en-US" altLang="zh-CN" sz="2000" b="1" smtClean="0">
                <a:solidFill>
                  <a:srgbClr val="FF0000"/>
                </a:solidFill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i</a:t>
            </a:r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]</a:t>
            </a:r>
            <a:endParaRPr lang="en-US" altLang="zh-CN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7625" y="4490720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状态计算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792980" y="2067560"/>
            <a:ext cx="500380" cy="393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807585" y="2595880"/>
            <a:ext cx="485775" cy="231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79085" y="1791335"/>
            <a:ext cx="647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集合：从起点 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0 </a:t>
            </a: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跳</a:t>
            </a:r>
            <a:r>
              <a:rPr lang="zh-CN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到 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i </a:t>
            </a:r>
            <a:r>
              <a:rPr lang="zh-CN" altLang="zh-CN" sz="2400" smtClean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的所有路线</a:t>
            </a: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26075" y="2595880"/>
            <a:ext cx="647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属性：（踩到石子个数的）最小值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1050" y="4041775"/>
            <a:ext cx="144208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集合划分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33135" y="5053330"/>
            <a:ext cx="4911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dp[i] = max(dp[j] + </a:t>
            </a:r>
            <a:r>
              <a:rPr lang="en-US" sz="2000" dirty="0" smtClean="0">
                <a:sym typeface="+mn-ea"/>
              </a:rPr>
              <a:t>flag[i]</a:t>
            </a:r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  <a:sym typeface="+mn-ea"/>
              </a:rPr>
              <a:t>)</a:t>
            </a:r>
            <a:endParaRPr lang="en-US" altLang="zh-CN" sz="2000" smtClean="0">
              <a:latin typeface="Consolas" panose="020B0609020204030204" charset="0"/>
              <a:ea typeface="华文中宋" panose="02010600040101010101" pitchFamily="2" charset="-122"/>
              <a:cs typeface="Consolas" panose="020B0609020204030204" charset="0"/>
              <a:sym typeface="+mn-ea"/>
            </a:endParaRPr>
          </a:p>
          <a:p>
            <a:pPr algn="ctr"/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  <a:sym typeface="+mn-ea"/>
              </a:rPr>
              <a:t>max(i-T, 0) &lt;= j &lt;= i-S</a:t>
            </a:r>
            <a:endParaRPr lang="en-US" altLang="zh-CN" sz="2000" smtClean="0">
              <a:latin typeface="Consolas" panose="020B0609020204030204" charset="0"/>
              <a:ea typeface="华文中宋" panose="02010600040101010101" pitchFamily="2" charset="-122"/>
              <a:cs typeface="Consolas" panose="020B0609020204030204" charset="0"/>
              <a:sym typeface="+mn-ea"/>
            </a:endParaRPr>
          </a:p>
          <a:p>
            <a:pPr algn="ctr"/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flag[i]</a:t>
            </a:r>
            <a:r>
              <a:rPr lang="zh-CN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表示位置 </a:t>
            </a:r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i</a:t>
            </a:r>
            <a:r>
              <a:rPr lang="zh-CN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 是否有石子</a:t>
            </a:r>
            <a:endParaRPr lang="zh-CN" altLang="zh-CN" sz="2000" smtClean="0">
              <a:latin typeface="Consolas" panose="020B0609020204030204" charset="0"/>
              <a:ea typeface="华文中宋" panose="02010600040101010101" pitchFamily="2" charset="-122"/>
              <a:cs typeface="Consolas" panose="020B06090202040302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4007485" y="4257675"/>
            <a:ext cx="421005" cy="384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007485" y="4826635"/>
            <a:ext cx="485775" cy="231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67555" y="4997450"/>
            <a:ext cx="144208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转移方程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56985" y="3619500"/>
            <a:ext cx="3846195" cy="12071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20" name="直接连接符 19"/>
          <p:cNvCxnSpPr>
            <a:stCxn id="19" idx="0"/>
            <a:endCxn id="19" idx="4"/>
          </p:cNvCxnSpPr>
          <p:nvPr/>
        </p:nvCxnSpPr>
        <p:spPr>
          <a:xfrm>
            <a:off x="8293100" y="3619500"/>
            <a:ext cx="0" cy="1207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610475" y="3634105"/>
            <a:ext cx="0" cy="1122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950710" y="3765550"/>
            <a:ext cx="0" cy="876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966835" y="3634105"/>
            <a:ext cx="0" cy="1122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9563100" y="3765550"/>
            <a:ext cx="0" cy="876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425565" y="4081780"/>
            <a:ext cx="466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i-T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9629775" y="4081780"/>
            <a:ext cx="466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i-S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7708900" y="4081780"/>
            <a:ext cx="342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7087870" y="4081780"/>
            <a:ext cx="342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8464550" y="4081780"/>
            <a:ext cx="342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9096375" y="4081780"/>
            <a:ext cx="342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…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分析：如果</a:t>
            </a:r>
            <a:r>
              <a:rPr sz="2400" b="1" dirty="0" smtClean="0">
                <a:sym typeface="+mn-ea"/>
              </a:rPr>
              <a:t>不考虑 L的范围，那么就是一道</a:t>
            </a:r>
            <a:r>
              <a:rPr lang="zh-CN" sz="2400" b="1" dirty="0" smtClean="0">
                <a:sym typeface="+mn-ea"/>
              </a:rPr>
              <a:t>裸</a:t>
            </a:r>
            <a:r>
              <a:rPr sz="2400" b="1" dirty="0" smtClean="0">
                <a:sym typeface="+mn-ea"/>
              </a:rPr>
              <a:t>的DP问题：</a:t>
            </a:r>
            <a:endParaRPr sz="2400" b="1" dirty="0" smtClean="0"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265" y="1435735"/>
            <a:ext cx="5893435" cy="5129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en-US" sz="2400" dirty="0" smtClean="0">
                <a:sym typeface="+mn-ea"/>
              </a:rPr>
              <a:t>L </a:t>
            </a:r>
            <a:r>
              <a:rPr sz="2400" dirty="0" smtClean="0">
                <a:sym typeface="+mn-ea"/>
              </a:rPr>
              <a:t>的范围太大，无法作为数组下标，所以</a:t>
            </a:r>
            <a:r>
              <a:rPr lang="zh-CN" sz="2400" dirty="0" smtClean="0">
                <a:sym typeface="+mn-ea"/>
              </a:rPr>
              <a:t>必须</a:t>
            </a:r>
            <a:r>
              <a:rPr sz="2400" dirty="0" smtClean="0">
                <a:sym typeface="+mn-ea"/>
              </a:rPr>
              <a:t>先离散化，再 DP。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       当</a:t>
            </a:r>
            <a:r>
              <a:rPr sz="2400" dirty="0" smtClean="0">
                <a:sym typeface="+mn-ea"/>
              </a:rPr>
              <a:t>两</a:t>
            </a:r>
            <a:r>
              <a:rPr lang="zh-CN" sz="2400" dirty="0" smtClean="0">
                <a:sym typeface="+mn-ea"/>
              </a:rPr>
              <a:t>个石子之间的</a:t>
            </a:r>
            <a:r>
              <a:rPr sz="2400" dirty="0" smtClean="0">
                <a:sym typeface="+mn-ea"/>
              </a:rPr>
              <a:t>距离 </a:t>
            </a:r>
            <a:r>
              <a:rPr lang="en-US" altLang="zh-CN" sz="2400" dirty="0" smtClean="0">
                <a:sym typeface="+mn-ea"/>
              </a:rPr>
              <a:t>D</a:t>
            </a:r>
            <a:r>
              <a:rPr sz="2400" dirty="0" smtClean="0">
                <a:sym typeface="+mn-ea"/>
              </a:rPr>
              <a:t> 大于 </a:t>
            </a:r>
            <a:r>
              <a:rPr lang="en-US" sz="2400" dirty="0" smtClean="0">
                <a:sym typeface="+mn-ea"/>
              </a:rPr>
              <a:t>T</a:t>
            </a:r>
            <a:r>
              <a:rPr sz="2400" dirty="0" smtClean="0">
                <a:sym typeface="+mn-ea"/>
              </a:rPr>
              <a:t> 时，一定可以由 </a:t>
            </a:r>
            <a:r>
              <a:rPr lang="en-US" sz="2400" dirty="0" smtClean="0">
                <a:sym typeface="+mn-ea"/>
              </a:rPr>
              <a:t>D</a:t>
            </a:r>
            <a:r>
              <a:rPr sz="2400" dirty="0" smtClean="0">
                <a:sym typeface="+mn-ea"/>
              </a:rPr>
              <a:t> % </a:t>
            </a:r>
            <a:r>
              <a:rPr lang="en-US" sz="2400" dirty="0" smtClean="0">
                <a:sym typeface="+mn-ea"/>
              </a:rPr>
              <a:t>T</a:t>
            </a:r>
            <a:r>
              <a:rPr sz="2400" dirty="0" smtClean="0">
                <a:sym typeface="+mn-ea"/>
              </a:rPr>
              <a:t> 跳过来，所以最多只需要 </a:t>
            </a:r>
            <a:r>
              <a:rPr lang="en-US" sz="2400" b="1" dirty="0" smtClean="0">
                <a:sym typeface="+mn-ea"/>
              </a:rPr>
              <a:t>T</a:t>
            </a:r>
            <a:r>
              <a:rPr sz="2400" b="1" dirty="0" smtClean="0">
                <a:sym typeface="+mn-ea"/>
              </a:rPr>
              <a:t> + </a:t>
            </a:r>
            <a:r>
              <a:rPr lang="en-US" sz="2400" b="1" dirty="0" smtClean="0">
                <a:sym typeface="+mn-ea"/>
              </a:rPr>
              <a:t>D</a:t>
            </a:r>
            <a:r>
              <a:rPr sz="2400" b="1" dirty="0" smtClean="0">
                <a:sym typeface="+mn-ea"/>
              </a:rPr>
              <a:t> % </a:t>
            </a:r>
            <a:r>
              <a:rPr lang="en-US" sz="2400" b="1" dirty="0" smtClean="0">
                <a:sym typeface="+mn-ea"/>
              </a:rPr>
              <a:t>T</a:t>
            </a:r>
            <a:r>
              <a:rPr sz="2400" dirty="0" smtClean="0">
                <a:sym typeface="+mn-ea"/>
              </a:rPr>
              <a:t> 种距离就可以</a:t>
            </a:r>
            <a:r>
              <a:rPr lang="zh-CN" sz="2400" dirty="0" smtClean="0">
                <a:sym typeface="+mn-ea"/>
              </a:rPr>
              <a:t>映射出这</a:t>
            </a:r>
            <a:r>
              <a:rPr sz="2400" dirty="0" smtClean="0">
                <a:sym typeface="+mn-ea"/>
              </a:rPr>
              <a:t>两个石子之间的任意距离。这样就把题中的 10</a:t>
            </a:r>
            <a:r>
              <a:rPr sz="2400" baseline="30000" dirty="0" smtClean="0">
                <a:sym typeface="+mn-ea"/>
              </a:rPr>
              <a:t>9  </a:t>
            </a:r>
            <a:r>
              <a:rPr sz="2400" dirty="0" smtClean="0">
                <a:sym typeface="+mn-ea"/>
              </a:rPr>
              <a:t>压缩成 2 * </a:t>
            </a:r>
            <a:r>
              <a:rPr lang="en-US" altLang="zh-CN" sz="2400" dirty="0" smtClean="0">
                <a:sym typeface="+mn-ea"/>
              </a:rPr>
              <a:t>T</a:t>
            </a:r>
            <a:r>
              <a:rPr sz="2400" dirty="0" smtClean="0">
                <a:sym typeface="+mn-ea"/>
              </a:rPr>
              <a:t> * </a:t>
            </a:r>
            <a:r>
              <a:rPr lang="en-US" sz="2400" dirty="0" smtClean="0">
                <a:sym typeface="+mn-ea"/>
              </a:rPr>
              <a:t>M</a:t>
            </a:r>
            <a:r>
              <a:rPr lang="zh-CN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最多不超过 2000，然后就可以放心</a:t>
            </a:r>
            <a:r>
              <a:rPr lang="zh-CN" sz="2400" dirty="0" smtClean="0">
                <a:sym typeface="+mn-ea"/>
              </a:rPr>
              <a:t>食用</a:t>
            </a:r>
            <a:r>
              <a:rPr sz="2400" dirty="0" smtClean="0">
                <a:sym typeface="+mn-ea"/>
              </a:rPr>
              <a:t> DP 了。</a:t>
            </a:r>
            <a:endParaRPr 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en-US" sz="2400" dirty="0" smtClean="0">
                <a:sym typeface="+mn-ea"/>
              </a:rPr>
              <a:t>L </a:t>
            </a:r>
            <a:r>
              <a:rPr sz="2400" dirty="0" smtClean="0">
                <a:sym typeface="+mn-ea"/>
              </a:rPr>
              <a:t>的范围太大，无法作为数组下标，所以</a:t>
            </a:r>
            <a:r>
              <a:rPr lang="zh-CN" sz="2400" dirty="0" smtClean="0">
                <a:sym typeface="+mn-ea"/>
              </a:rPr>
              <a:t>必须</a:t>
            </a:r>
            <a:r>
              <a:rPr sz="2400" dirty="0" smtClean="0">
                <a:sym typeface="+mn-ea"/>
              </a:rPr>
              <a:t>先离散化，再 DP。</a:t>
            </a:r>
            <a:endParaRPr lang="zh-CN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1325245"/>
            <a:ext cx="4939030" cy="521144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10" y="1325245"/>
            <a:ext cx="5267325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打牢算法基础</a:t>
              </a:r>
              <a:endParaRPr lang="zh-CN" altLang="en-US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lang="zh-CN" altLang="en-US" sz="2400" b="1" dirty="0" smtClean="0">
                <a:sym typeface="+mn-ea"/>
              </a:rPr>
              <a:t>：</a:t>
            </a:r>
            <a:r>
              <a:rPr lang="zh-CN" altLang="zh-CN" sz="2400" b="1" dirty="0" smtClean="0">
                <a:sym typeface="+mn-ea"/>
              </a:rPr>
              <a:t>最大连续和问题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：给定</a:t>
            </a:r>
            <a:r>
              <a:rPr sz="2400" dirty="0" smtClean="0">
                <a:sym typeface="+mn-ea"/>
              </a:rPr>
              <a:t>一个长度为 n 的序列 </a:t>
            </a:r>
            <a:r>
              <a:rPr lang="en-US" altLang="zh-CN" sz="2400" dirty="0" smtClean="0">
                <a:sym typeface="+mn-ea"/>
              </a:rPr>
              <a:t>a</a:t>
            </a:r>
            <a:r>
              <a:rPr sz="2400" dirty="0" smtClean="0">
                <a:sym typeface="+mn-ea"/>
              </a:rPr>
              <a:t>，选出其中连续且非空的一段使得这段和最大。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输入格式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第一行</a:t>
            </a:r>
            <a:r>
              <a:rPr lang="zh-CN" sz="2400" dirty="0" smtClean="0">
                <a:sym typeface="+mn-ea"/>
              </a:rPr>
              <a:t>包含</a:t>
            </a:r>
            <a:r>
              <a:rPr sz="2400" dirty="0" smtClean="0">
                <a:sym typeface="+mn-ea"/>
              </a:rPr>
              <a:t>一个整数</a:t>
            </a:r>
            <a:r>
              <a:rPr lang="en-US" sz="24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n</a:t>
            </a:r>
            <a:r>
              <a:rPr sz="2400" dirty="0" smtClean="0">
                <a:sym typeface="+mn-ea"/>
              </a:rPr>
              <a:t>，表示序列的长度。第二行</a:t>
            </a:r>
            <a:r>
              <a:rPr lang="zh-CN" sz="2400" dirty="0" smtClean="0">
                <a:sym typeface="+mn-ea"/>
              </a:rPr>
              <a:t>包含 </a:t>
            </a:r>
            <a:r>
              <a:rPr sz="2400" dirty="0" smtClean="0">
                <a:sym typeface="+mn-ea"/>
              </a:rPr>
              <a:t>n 个整数，</a:t>
            </a:r>
            <a:r>
              <a:rPr lang="zh-CN" sz="2400" dirty="0" smtClean="0">
                <a:sym typeface="+mn-ea"/>
              </a:rPr>
              <a:t>表示序列</a:t>
            </a:r>
            <a:r>
              <a:rPr sz="2400" dirty="0" smtClean="0">
                <a:sym typeface="+mn-ea"/>
              </a:rPr>
              <a:t> </a:t>
            </a:r>
            <a:r>
              <a:rPr lang="en-US" sz="2400" dirty="0" smtClean="0">
                <a:sym typeface="+mn-ea"/>
              </a:rPr>
              <a:t>a</a:t>
            </a:r>
            <a:r>
              <a:rPr sz="2400" dirty="0" smtClean="0">
                <a:sym typeface="+mn-ea"/>
              </a:rPr>
              <a:t>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输出格式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一行一个整数表示</a:t>
            </a:r>
            <a:r>
              <a:rPr lang="zh-CN" sz="2400" dirty="0" smtClean="0">
                <a:sym typeface="+mn-ea"/>
              </a:rPr>
              <a:t>最大连续和</a:t>
            </a:r>
            <a:r>
              <a:rPr sz="2400" dirty="0" smtClean="0">
                <a:sym typeface="+mn-ea"/>
              </a:rPr>
              <a:t>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7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2 -4 </a:t>
            </a:r>
            <a:r>
              <a:rPr lang="zh-CN" sz="2400" b="1" dirty="0" smtClean="0">
                <a:solidFill>
                  <a:srgbClr val="FF0000"/>
                </a:solidFill>
                <a:sym typeface="+mn-ea"/>
              </a:rPr>
              <a:t>3 -1 2</a:t>
            </a:r>
            <a:r>
              <a:rPr lang="zh-CN" sz="2400" dirty="0" smtClean="0">
                <a:sym typeface="+mn-ea"/>
              </a:rPr>
              <a:t> -4 3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4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数据规模</a:t>
            </a:r>
            <a:r>
              <a:rPr lang="zh-CN" sz="2400" dirty="0" smtClean="0">
                <a:sym typeface="+mn-ea"/>
              </a:rPr>
              <a:t>：对于 </a:t>
            </a:r>
            <a:r>
              <a:rPr lang="en-US" altLang="zh-CN" sz="2400" dirty="0" smtClean="0">
                <a:sym typeface="+mn-ea"/>
              </a:rPr>
              <a:t>100% 的数据，</a:t>
            </a:r>
            <a:r>
              <a:rPr lang="zh-CN" altLang="en-US" sz="2400" dirty="0" smtClean="0">
                <a:sym typeface="+mn-ea"/>
              </a:rPr>
              <a:t>满足</a:t>
            </a:r>
            <a:r>
              <a:rPr lang="en-US" altLang="zh-CN" sz="2400" dirty="0" smtClean="0">
                <a:sym typeface="+mn-ea"/>
              </a:rPr>
              <a:t> 1≤n≤2×10</a:t>
            </a:r>
            <a:r>
              <a:rPr lang="en-US" altLang="zh-CN" sz="2400" baseline="30000" dirty="0" smtClean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en-US" altLang="zh-CN" sz="2400" baseline="30000" dirty="0" smtClean="0"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, −10</a:t>
            </a:r>
            <a:r>
              <a:rPr lang="en-US" altLang="zh-CN" sz="2400" baseline="30000" dirty="0" smtClean="0">
                <a:sym typeface="+mn-ea"/>
              </a:rPr>
              <a:t>4</a:t>
            </a:r>
            <a:r>
              <a:rPr lang="en-US" altLang="zh-CN" sz="2400" dirty="0" smtClean="0">
                <a:sym typeface="+mn-ea"/>
              </a:rPr>
              <a:t>≤a</a:t>
            </a:r>
            <a:r>
              <a:rPr lang="en-US" altLang="zh-CN" sz="2400" baseline="-25000" dirty="0" smtClean="0">
                <a:sym typeface="+mn-ea"/>
              </a:rPr>
              <a:t>i</a:t>
            </a:r>
            <a:r>
              <a:rPr lang="en-US" altLang="zh-CN" sz="2400" dirty="0" smtClean="0">
                <a:sym typeface="+mn-ea"/>
              </a:rPr>
              <a:t>≤10</a:t>
            </a:r>
            <a:r>
              <a:rPr lang="en-US" altLang="zh-CN" sz="2400" baseline="30000" dirty="0" smtClean="0">
                <a:sym typeface="+mn-ea"/>
              </a:rPr>
              <a:t>4</a:t>
            </a:r>
            <a:r>
              <a:rPr lang="en-US" altLang="zh-CN" sz="2400" dirty="0" smtClean="0">
                <a:sym typeface="+mn-ea"/>
              </a:rPr>
              <a:t>。</a:t>
            </a:r>
            <a:endParaRPr lang="en-US" alt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0080" y="727075"/>
            <a:ext cx="11102975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升级</a:t>
            </a:r>
            <a:r>
              <a:rPr lang="zh-CN" altLang="en-US" sz="2400" b="1" dirty="0" smtClean="0">
                <a:sym typeface="+mn-ea"/>
              </a:rPr>
              <a:t>：青蛙跳石头问题（</a:t>
            </a:r>
            <a:r>
              <a:rPr lang="en-US" altLang="zh-CN" sz="2400" b="1" dirty="0" smtClean="0">
                <a:sym typeface="+mn-ea"/>
              </a:rPr>
              <a:t>L</a:t>
            </a:r>
            <a:r>
              <a:rPr lang="en-US" sz="2400" b="1" dirty="0" smtClean="0">
                <a:sym typeface="+mn-ea"/>
              </a:rPr>
              <a:t>eetcode 403</a:t>
            </a:r>
            <a:r>
              <a:rPr lang="zh-CN" altLang="en-US" sz="2400" b="1" dirty="0" smtClean="0">
                <a:sym typeface="+mn-ea"/>
              </a:rPr>
              <a:t>）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为了选出新的首领，青蛙部落准备在河边举办一场比赛，部落的首领必须同时具备强健的体魄和灵活的头脑，所以举办方制定了如下的比赛规则：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       </a:t>
            </a:r>
            <a:r>
              <a:rPr sz="2400" dirty="0" smtClean="0">
                <a:sym typeface="+mn-ea"/>
              </a:rPr>
              <a:t>假定河流被等分为若干个单元格</a:t>
            </a:r>
            <a:r>
              <a:rPr lang="zh-CN" sz="2400" dirty="0" smtClean="0">
                <a:sym typeface="+mn-ea"/>
              </a:rPr>
              <a:t>（从</a:t>
            </a:r>
            <a:r>
              <a:rPr lang="en-US" altLang="zh-CN" sz="2400" dirty="0" smtClean="0">
                <a:sym typeface="+mn-ea"/>
              </a:rPr>
              <a:t> 1 </a:t>
            </a:r>
            <a:r>
              <a:rPr lang="zh-CN" altLang="en-US" sz="2400" dirty="0" smtClean="0">
                <a:sym typeface="+mn-ea"/>
              </a:rPr>
              <a:t>开始编号）</a:t>
            </a:r>
            <a:r>
              <a:rPr sz="2400" dirty="0" smtClean="0">
                <a:sym typeface="+mn-ea"/>
              </a:rPr>
              <a:t>，</a:t>
            </a:r>
            <a:r>
              <a:rPr lang="zh-CN" sz="2400" dirty="0" smtClean="0">
                <a:sym typeface="+mn-ea"/>
              </a:rPr>
              <a:t>共有</a:t>
            </a:r>
            <a:r>
              <a:rPr lang="en-US" altLang="zh-CN" sz="2400" dirty="0" smtClean="0">
                <a:sym typeface="+mn-ea"/>
              </a:rPr>
              <a:t> N (</a:t>
            </a:r>
            <a:r>
              <a:rPr lang="zh-CN" altLang="en-US" sz="2400">
                <a:sym typeface="+mn-ea"/>
              </a:rPr>
              <a:t>2 &lt;= </a:t>
            </a:r>
            <a:r>
              <a:rPr lang="en-US" altLang="zh-CN" sz="2400">
                <a:sym typeface="+mn-ea"/>
              </a:rPr>
              <a:t>N</a:t>
            </a:r>
            <a:r>
              <a:rPr lang="zh-CN" altLang="en-US" sz="2400">
                <a:sym typeface="+mn-ea"/>
              </a:rPr>
              <a:t> &lt;= 2000</a:t>
            </a:r>
            <a:r>
              <a:rPr lang="en-US" altLang="zh-CN" sz="2400" dirty="0" smtClean="0">
                <a:sym typeface="+mn-ea"/>
              </a:rPr>
              <a:t>) </a:t>
            </a:r>
            <a:r>
              <a:rPr lang="zh-CN" altLang="en-US" sz="2400" dirty="0" smtClean="0">
                <a:sym typeface="+mn-ea"/>
              </a:rPr>
              <a:t>个石子放入</a:t>
            </a:r>
            <a:r>
              <a:rPr sz="2400" dirty="0" smtClean="0">
                <a:sym typeface="+mn-ea"/>
              </a:rPr>
              <a:t>其中</a:t>
            </a:r>
            <a:r>
              <a:rPr lang="zh-CN" sz="2400" dirty="0" smtClean="0">
                <a:sym typeface="+mn-ea"/>
              </a:rPr>
              <a:t>，每个单元格最多只能</a:t>
            </a:r>
            <a:r>
              <a:rPr sz="2400" dirty="0" smtClean="0">
                <a:sym typeface="+mn-ea"/>
              </a:rPr>
              <a:t>放一</a:t>
            </a:r>
            <a:r>
              <a:rPr lang="zh-CN" sz="2400" dirty="0" smtClean="0">
                <a:sym typeface="+mn-ea"/>
              </a:rPr>
              <a:t>个</a:t>
            </a:r>
            <a:r>
              <a:rPr sz="2400" dirty="0" smtClean="0">
                <a:sym typeface="+mn-ea"/>
              </a:rPr>
              <a:t>石子。石子的位置存在</a:t>
            </a:r>
            <a:r>
              <a:rPr lang="zh-CN" altLang="en-US" sz="2400" dirty="0" smtClean="0">
                <a:sym typeface="+mn-ea"/>
              </a:rPr>
              <a:t>数组</a:t>
            </a:r>
            <a:r>
              <a:rPr lang="en-US" sz="2400" dirty="0" smtClean="0">
                <a:sym typeface="+mn-ea"/>
              </a:rPr>
              <a:t> a </a:t>
            </a:r>
            <a:r>
              <a:rPr sz="2400" dirty="0" smtClean="0">
                <a:sym typeface="+mn-ea"/>
              </a:rPr>
              <a:t>中（用石子所在单元格的序号升序表示</a:t>
            </a:r>
            <a:r>
              <a:rPr lang="zh-CN" sz="2400" dirty="0" smtClean="0">
                <a:sym typeface="+mn-ea"/>
              </a:rPr>
              <a:t>，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 &lt;= </a:t>
            </a:r>
            <a:r>
              <a:rPr lang="en-US" altLang="zh-CN" sz="2400">
                <a:sym typeface="+mn-ea"/>
              </a:rPr>
              <a:t>a </a:t>
            </a:r>
            <a:r>
              <a:rPr lang="zh-CN" altLang="en-US" sz="2400">
                <a:sym typeface="+mn-ea"/>
              </a:rPr>
              <a:t>[ i ] &lt;= 2</a:t>
            </a:r>
            <a:r>
              <a:rPr lang="zh-CN" altLang="en-US" sz="2400" baseline="30000">
                <a:sym typeface="+mn-ea"/>
              </a:rPr>
              <a:t>31</a:t>
            </a:r>
            <a:r>
              <a:rPr lang="zh-CN" altLang="en-US" sz="2400">
                <a:sym typeface="+mn-ea"/>
              </a:rPr>
              <a:t> - 1</a:t>
            </a:r>
            <a:r>
              <a:rPr sz="2400" dirty="0" smtClean="0">
                <a:sym typeface="+mn-ea"/>
              </a:rPr>
              <a:t>）。候选人只能从一</a:t>
            </a:r>
            <a:r>
              <a:rPr lang="zh-CN" sz="2400" dirty="0" smtClean="0">
                <a:sym typeface="+mn-ea"/>
              </a:rPr>
              <a:t>个</a:t>
            </a:r>
            <a:r>
              <a:rPr sz="2400" dirty="0" smtClean="0">
                <a:sym typeface="+mn-ea"/>
              </a:rPr>
              <a:t>石子跳到另一</a:t>
            </a:r>
            <a:r>
              <a:rPr lang="zh-CN" sz="2400" dirty="0" smtClean="0">
                <a:sym typeface="+mn-ea"/>
              </a:rPr>
              <a:t>个</a:t>
            </a:r>
            <a:r>
              <a:rPr sz="2400" dirty="0" smtClean="0">
                <a:sym typeface="+mn-ea"/>
              </a:rPr>
              <a:t>石子，跳入水中即视为淘汰。开始时，候选人站在第一</a:t>
            </a:r>
            <a:r>
              <a:rPr lang="zh-CN" sz="2400" dirty="0" smtClean="0">
                <a:sym typeface="+mn-ea"/>
              </a:rPr>
              <a:t>个</a:t>
            </a:r>
            <a:r>
              <a:rPr sz="2400" dirty="0" smtClean="0">
                <a:sym typeface="+mn-ea"/>
              </a:rPr>
              <a:t>石子上，规定第一步只能跳一个单元格的距离，即只能从单元格</a:t>
            </a:r>
            <a:r>
              <a:rPr lang="en-US" sz="2400" dirty="0" smtClean="0">
                <a:sym typeface="+mn-ea"/>
              </a:rPr>
              <a:t> 1 </a:t>
            </a:r>
            <a:r>
              <a:rPr sz="2400" dirty="0" smtClean="0">
                <a:sym typeface="+mn-ea"/>
              </a:rPr>
              <a:t>跳到单元格</a:t>
            </a:r>
            <a:r>
              <a:rPr lang="en-US" sz="2400" dirty="0" smtClean="0">
                <a:sym typeface="+mn-ea"/>
              </a:rPr>
              <a:t> 2 (a[1]=1, a[2]=2)</a:t>
            </a:r>
            <a:r>
              <a:rPr lang="zh-CN" sz="2400" dirty="0" smtClean="0">
                <a:sym typeface="+mn-ea"/>
              </a:rPr>
              <a:t>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 </a:t>
            </a:r>
            <a:r>
              <a:rPr lang="en-US" sz="2400" dirty="0" smtClean="0">
                <a:sym typeface="+mn-ea"/>
              </a:rPr>
              <a:t>      </a:t>
            </a:r>
            <a:r>
              <a:rPr sz="2400" dirty="0" smtClean="0">
                <a:sym typeface="+mn-ea"/>
              </a:rPr>
              <a:t>为了选出最优秀的候选人</a:t>
            </a:r>
            <a:r>
              <a:rPr lang="zh-CN" sz="2400" dirty="0" smtClean="0">
                <a:sym typeface="+mn-ea"/>
              </a:rPr>
              <a:t>，</a:t>
            </a:r>
            <a:r>
              <a:rPr sz="2400" dirty="0" smtClean="0">
                <a:sym typeface="+mn-ea"/>
              </a:rPr>
              <a:t>如果候选人上一步跳了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k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个单位，那么它</a:t>
            </a:r>
            <a:r>
              <a:rPr lang="zh-CN" sz="2400" dirty="0" smtClean="0">
                <a:sym typeface="+mn-ea"/>
              </a:rPr>
              <a:t>下一步</a:t>
            </a:r>
            <a:r>
              <a:rPr sz="2400" dirty="0" smtClean="0">
                <a:sym typeface="+mn-ea"/>
              </a:rPr>
              <a:t>的只能</a:t>
            </a:r>
            <a:r>
              <a:rPr lang="zh-CN" sz="2400" dirty="0" smtClean="0">
                <a:sym typeface="+mn-ea"/>
              </a:rPr>
              <a:t>只能跳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k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-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1、k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或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k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+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1</a:t>
            </a:r>
            <a:r>
              <a:rPr lang="en-US" sz="2400" dirty="0" smtClean="0">
                <a:sym typeface="+mn-ea"/>
              </a:rPr>
              <a:t> </a:t>
            </a:r>
            <a:r>
              <a:rPr sz="2400" dirty="0" smtClean="0">
                <a:sym typeface="+mn-ea"/>
              </a:rPr>
              <a:t>个单位，而且只准向终点方向</a:t>
            </a:r>
            <a:r>
              <a:rPr lang="zh-CN" sz="2400" dirty="0" smtClean="0">
                <a:sym typeface="+mn-ea"/>
              </a:rPr>
              <a:t>跳</a:t>
            </a:r>
            <a:r>
              <a:rPr sz="2400" dirty="0" smtClean="0">
                <a:sym typeface="+mn-ea"/>
              </a:rPr>
              <a:t>。胜利的条件就是</a:t>
            </a:r>
            <a:r>
              <a:rPr lang="zh-CN" sz="2400" dirty="0" smtClean="0">
                <a:sym typeface="+mn-ea"/>
              </a:rPr>
              <a:t>刚好</a:t>
            </a:r>
            <a:r>
              <a:rPr sz="2400" dirty="0" smtClean="0">
                <a:sym typeface="+mn-ea"/>
              </a:rPr>
              <a:t>跳到最后一</a:t>
            </a:r>
            <a:r>
              <a:rPr lang="zh-CN" sz="2400" dirty="0" smtClean="0">
                <a:sym typeface="+mn-ea"/>
              </a:rPr>
              <a:t>个</a:t>
            </a:r>
            <a:r>
              <a:rPr sz="2400" dirty="0" smtClean="0">
                <a:sym typeface="+mn-ea"/>
              </a:rPr>
              <a:t>石子上（跳不到或者跳过头都视为淘汰）。</a:t>
            </a:r>
            <a:endParaRPr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3885" y="613410"/>
            <a:ext cx="11201400" cy="612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       </a:t>
            </a:r>
            <a:r>
              <a:rPr sz="2400" dirty="0" smtClean="0">
                <a:sym typeface="+mn-ea"/>
              </a:rPr>
              <a:t>举办方为了比赛的公平和多样性，设计了很多不同的赛道，每个候选人都会从这些赛道中抽取自己的赛道，所以必须保证每条赛道都是有解的（即肯定有一种满足比赛规则的跳法能胜利），所以举办方请你来帮助验证赛道的有效性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输入</a:t>
            </a:r>
            <a:r>
              <a:rPr lang="zh-CN" sz="2400" b="1" dirty="0" smtClean="0">
                <a:sym typeface="+mn-ea"/>
              </a:rPr>
              <a:t>样例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sz="2400" dirty="0" smtClean="0">
                <a:sym typeface="+mn-ea"/>
              </a:rPr>
              <a:t>：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8</a:t>
            </a:r>
            <a:endParaRPr lang="en-US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rgbClr val="FF0000"/>
                </a:solidFill>
                <a:sym typeface="+mn-ea"/>
              </a:rPr>
              <a:t>1 2</a:t>
            </a:r>
            <a:r>
              <a:rPr lang="en-US" sz="2400" dirty="0" smtClean="0">
                <a:sym typeface="+mn-ea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sym typeface="+mn-ea"/>
              </a:rPr>
              <a:t>4</a:t>
            </a:r>
            <a:r>
              <a:rPr lang="en-US" sz="2400" dirty="0" smtClean="0">
                <a:sym typeface="+mn-ea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sym typeface="+mn-ea"/>
              </a:rPr>
              <a:t>6</a:t>
            </a:r>
            <a:r>
              <a:rPr lang="en-US" sz="2400" dirty="0" smtClean="0">
                <a:sym typeface="+mn-ea"/>
              </a:rPr>
              <a:t> 7 </a:t>
            </a:r>
            <a:r>
              <a:rPr lang="en-US" sz="2400" b="1" dirty="0" smtClean="0">
                <a:solidFill>
                  <a:srgbClr val="FF0000"/>
                </a:solidFill>
                <a:sym typeface="+mn-ea"/>
              </a:rPr>
              <a:t>9</a:t>
            </a:r>
            <a:r>
              <a:rPr lang="en-US" sz="2400" dirty="0" smtClean="0">
                <a:sym typeface="+mn-ea"/>
              </a:rPr>
              <a:t> </a:t>
            </a:r>
            <a:r>
              <a:rPr sz="2400" b="1" dirty="0" smtClean="0">
                <a:solidFill>
                  <a:srgbClr val="FF0000"/>
                </a:solidFill>
                <a:sym typeface="+mn-ea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sym typeface="+mn-ea"/>
              </a:rPr>
              <a:t>3</a:t>
            </a:r>
            <a:r>
              <a:rPr lang="en-US" sz="2400" dirty="0" smtClean="0">
                <a:sym typeface="+mn-ea"/>
              </a:rPr>
              <a:t> </a:t>
            </a:r>
            <a:r>
              <a:rPr sz="2400" b="1" dirty="0" smtClean="0">
                <a:solidFill>
                  <a:srgbClr val="FF0000"/>
                </a:solidFill>
                <a:sym typeface="+mn-ea"/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  <a:sym typeface="+mn-ea"/>
              </a:rPr>
              <a:t>8</a:t>
            </a:r>
            <a:r>
              <a:rPr lang="en-US" sz="2400" dirty="0" smtClean="0">
                <a:sym typeface="+mn-ea"/>
              </a:rPr>
              <a:t>  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输出</a:t>
            </a:r>
            <a:r>
              <a:rPr lang="zh-CN" sz="2400" b="1" dirty="0" smtClean="0">
                <a:sym typeface="+mn-ea"/>
              </a:rPr>
              <a:t>样例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YES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样例</a:t>
            </a:r>
            <a:r>
              <a:rPr sz="2400" b="1" dirty="0" smtClean="0">
                <a:sym typeface="+mn-ea"/>
              </a:rPr>
              <a:t>解释</a:t>
            </a:r>
            <a:r>
              <a:rPr sz="2400" dirty="0" smtClean="0">
                <a:sym typeface="+mn-ea"/>
              </a:rPr>
              <a:t>：</a:t>
            </a:r>
            <a:r>
              <a:rPr lang="zh-CN" sz="2400" dirty="0" smtClean="0">
                <a:sym typeface="+mn-ea"/>
              </a:rPr>
              <a:t>样例</a:t>
            </a:r>
            <a:r>
              <a:rPr lang="en-US" altLang="zh-CN" sz="2400" dirty="0" smtClean="0">
                <a:sym typeface="+mn-ea"/>
              </a:rPr>
              <a:t> 1 </a:t>
            </a:r>
            <a:r>
              <a:rPr sz="2400" dirty="0" smtClean="0">
                <a:sym typeface="+mn-ea"/>
              </a:rPr>
              <a:t>赛道是有效的，按照如下方案跳跃：</a:t>
            </a:r>
            <a:r>
              <a:rPr lang="zh-CN" sz="2400" dirty="0" smtClean="0">
                <a:sym typeface="+mn-ea"/>
              </a:rPr>
              <a:t>从起点的第</a:t>
            </a:r>
            <a:r>
              <a:rPr lang="en-US" altLang="zh-CN" sz="2400" dirty="0" smtClean="0">
                <a:sym typeface="+mn-ea"/>
              </a:rPr>
              <a:t> 1 </a:t>
            </a:r>
            <a:r>
              <a:rPr lang="zh-CN" altLang="en-US" sz="2400" dirty="0" smtClean="0">
                <a:sym typeface="+mn-ea"/>
              </a:rPr>
              <a:t>块石子</a:t>
            </a:r>
            <a:r>
              <a:rPr sz="2400" dirty="0" smtClean="0">
                <a:sym typeface="+mn-ea"/>
              </a:rPr>
              <a:t>跳 1 个单位到第 2 块石子, 然后跳 2 个单位到第 3 块石子, 接着跳 2 个单位到第 4 块石子, 然后跳 3 个单位到第 6 块石子, 跳 4 个单位到第 7 块石子, 最后，跳 5 个单位到第 8 个石子（即最后一块石子）。</a:t>
            </a:r>
            <a:r>
              <a:rPr lang="zh-CN" sz="2400" dirty="0" smtClean="0">
                <a:sym typeface="+mn-ea"/>
              </a:rPr>
              <a:t>样例</a:t>
            </a:r>
            <a:r>
              <a:rPr lang="en-US" altLang="zh-CN" sz="2400" dirty="0" smtClean="0">
                <a:sym typeface="+mn-ea"/>
              </a:rPr>
              <a:t> 2 </a:t>
            </a:r>
            <a:r>
              <a:rPr sz="2400" dirty="0" smtClean="0">
                <a:sym typeface="+mn-ea"/>
              </a:rPr>
              <a:t>赛道是</a:t>
            </a:r>
            <a:r>
              <a:rPr lang="zh-CN" sz="2400" dirty="0" smtClean="0">
                <a:sym typeface="+mn-ea"/>
              </a:rPr>
              <a:t>无效的，</a:t>
            </a:r>
            <a:r>
              <a:rPr sz="2400" dirty="0" smtClean="0">
                <a:sym typeface="+mn-ea"/>
              </a:rPr>
              <a:t>因为第 5 和第 6 个石子之间的间距太大，</a:t>
            </a:r>
            <a:r>
              <a:rPr lang="zh-CN" sz="2400" dirty="0" smtClean="0">
                <a:sym typeface="+mn-ea"/>
              </a:rPr>
              <a:t>无法</a:t>
            </a:r>
            <a:r>
              <a:rPr sz="2400" dirty="0" smtClean="0">
                <a:sym typeface="+mn-ea"/>
              </a:rPr>
              <a:t>跳过去。</a:t>
            </a:r>
            <a:endParaRPr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96130" y="1958340"/>
            <a:ext cx="4276090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en-US" altLang="zh-CN" sz="2400" b="1" dirty="0" smtClean="0">
                <a:sym typeface="+mn-ea"/>
              </a:rPr>
              <a:t>2</a:t>
            </a:r>
            <a:r>
              <a:rPr sz="2400" dirty="0" smtClean="0">
                <a:sym typeface="+mn-ea"/>
              </a:rPr>
              <a:t>：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8</a:t>
            </a:r>
            <a:endParaRPr sz="240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/>
              <a:t>1 2 3 4 </a:t>
            </a:r>
            <a:r>
              <a:rPr lang="en-US" sz="2400" b="1">
                <a:solidFill>
                  <a:srgbClr val="FF0000"/>
                </a:solidFill>
              </a:rPr>
              <a:t>5 9</a:t>
            </a:r>
            <a:r>
              <a:rPr lang="en-US" sz="2400"/>
              <a:t> 10 </a:t>
            </a:r>
            <a:r>
              <a:rPr sz="2400"/>
              <a:t>1</a:t>
            </a:r>
            <a:r>
              <a:rPr lang="en-US" sz="2400"/>
              <a:t>2</a:t>
            </a:r>
            <a:endParaRPr lang="en-US" sz="240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/>
              <a:t>输出样例</a:t>
            </a:r>
            <a:r>
              <a:rPr lang="en-US" altLang="zh-CN" sz="2400" b="1"/>
              <a:t>2</a:t>
            </a:r>
            <a:r>
              <a:rPr lang="zh-CN" sz="2400" b="1"/>
              <a:t>：</a:t>
            </a:r>
            <a:endParaRPr lang="zh-CN" sz="240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/>
              <a:t>NO</a:t>
            </a:r>
            <a:endParaRPr lang="en-US" altLang="zh-C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分析：青蛙跳石头问题（</a:t>
            </a:r>
            <a:r>
              <a:rPr lang="en-US" altLang="zh-CN" sz="2400" b="1" dirty="0" smtClean="0">
                <a:sym typeface="+mn-ea"/>
              </a:rPr>
              <a:t>L</a:t>
            </a:r>
            <a:r>
              <a:rPr lang="en-US" sz="2400" b="1" dirty="0" smtClean="0">
                <a:sym typeface="+mn-ea"/>
              </a:rPr>
              <a:t>eetcode 403</a:t>
            </a:r>
            <a:r>
              <a:rPr lang="zh-CN" altLang="en-US" sz="2400" b="1" dirty="0" smtClean="0">
                <a:sym typeface="+mn-ea"/>
              </a:rPr>
              <a:t>）</a:t>
            </a:r>
            <a:endParaRPr sz="2400" b="1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3265170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动态规划</a:t>
            </a:r>
            <a:endParaRPr lang="en-US" altLang="zh-CN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767840" y="2409190"/>
            <a:ext cx="686435" cy="852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767840" y="3710305"/>
            <a:ext cx="770255" cy="76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59685" y="2120265"/>
            <a:ext cx="29222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状态表示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dp</a:t>
            </a:r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[</a:t>
            </a:r>
            <a:r>
              <a:rPr lang="en-US" altLang="zh-CN" sz="2000" b="1" smtClean="0">
                <a:solidFill>
                  <a:srgbClr val="FF0000"/>
                </a:solidFill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i</a:t>
            </a:r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][k]</a:t>
            </a:r>
            <a:endParaRPr lang="en-US" altLang="zh-CN" sz="2000" smtClean="0">
              <a:latin typeface="Consolas" panose="020B0609020204030204" charset="0"/>
              <a:ea typeface="华文中宋" panose="02010600040101010101" pitchFamily="2" charset="-122"/>
              <a:cs typeface="Consolas" panose="020B0609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7625" y="4304030"/>
            <a:ext cx="1602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状态计算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5170170" y="1915160"/>
            <a:ext cx="443865" cy="387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84775" y="2437130"/>
            <a:ext cx="485775" cy="231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756275" y="1632585"/>
            <a:ext cx="5847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集合：从石子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1 </a:t>
            </a: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跳</a:t>
            </a:r>
            <a:r>
              <a:rPr lang="zh-CN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到石子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i </a:t>
            </a: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且最后一步跳</a:t>
            </a:r>
            <a:r>
              <a:rPr lang="en-US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k </a:t>
            </a:r>
            <a:r>
              <a:rPr lang="zh-CN" alt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个单位</a:t>
            </a:r>
            <a:r>
              <a:rPr lang="zh-CN" altLang="zh-CN" sz="2400" smtClean="0"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的所有路线</a:t>
            </a:r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36590" y="2543810"/>
            <a:ext cx="5149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属性：集合是否为空</a:t>
            </a:r>
            <a:endParaRPr lang="en-US" altLang="zh-CN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91050" y="3855085"/>
            <a:ext cx="144208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集合划分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17415" y="5349240"/>
            <a:ext cx="7165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mtClean="0">
                <a:latin typeface="Consolas" panose="020B0609020204030204" charset="0"/>
                <a:ea typeface="华文中宋" panose="02010600040101010101" pitchFamily="2" charset="-122"/>
                <a:cs typeface="Consolas" panose="020B0609020204030204" charset="0"/>
              </a:rPr>
              <a:t>dp[i][k] = dp[j][k+1]| dp[j][k] | dp[j][k-1](j&lt;i) </a:t>
            </a:r>
            <a:endParaRPr lang="en-US" altLang="zh-CN" sz="2000" smtClean="0">
              <a:latin typeface="Consolas" panose="020B0609020204030204" charset="0"/>
              <a:ea typeface="华文中宋" panose="02010600040101010101" pitchFamily="2" charset="-122"/>
              <a:cs typeface="Consolas" panose="020B060902020403020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4007485" y="4070985"/>
            <a:ext cx="421005" cy="384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007485" y="4639945"/>
            <a:ext cx="485775" cy="2311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567555" y="4810760"/>
            <a:ext cx="1442085" cy="536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转移方程</a:t>
            </a:r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56985" y="3432810"/>
            <a:ext cx="3846195" cy="12071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cxnSp>
        <p:nvCxnSpPr>
          <p:cNvPr id="23" name="直接连接符 22"/>
          <p:cNvCxnSpPr/>
          <p:nvPr/>
        </p:nvCxnSpPr>
        <p:spPr>
          <a:xfrm>
            <a:off x="8878570" y="3487420"/>
            <a:ext cx="0" cy="1095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729855" y="3487420"/>
            <a:ext cx="0" cy="10953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724650" y="376999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上一跳</a:t>
            </a:r>
            <a:endParaRPr lang="zh-CN"/>
          </a:p>
          <a:p>
            <a:r>
              <a:rPr lang="zh-CN"/>
              <a:t>距离</a:t>
            </a:r>
            <a:r>
              <a:rPr lang="en-US"/>
              <a:t>-1</a:t>
            </a:r>
            <a:endParaRPr lang="en-US"/>
          </a:p>
        </p:txBody>
      </p:sp>
      <p:sp>
        <p:nvSpPr>
          <p:cNvPr id="29" name="文本框 28"/>
          <p:cNvSpPr txBox="1"/>
          <p:nvPr/>
        </p:nvSpPr>
        <p:spPr>
          <a:xfrm>
            <a:off x="7673975" y="376999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上一跳</a:t>
            </a:r>
            <a:endParaRPr lang="zh-CN"/>
          </a:p>
          <a:p>
            <a:pPr algn="ctr"/>
            <a:r>
              <a:rPr lang="zh-CN"/>
              <a:t>距离</a:t>
            </a:r>
            <a:endParaRPr lang="en-US"/>
          </a:p>
        </p:txBody>
      </p:sp>
      <p:sp>
        <p:nvSpPr>
          <p:cNvPr id="35" name="文本框 34"/>
          <p:cNvSpPr txBox="1"/>
          <p:nvPr/>
        </p:nvSpPr>
        <p:spPr>
          <a:xfrm>
            <a:off x="8818245" y="3769995"/>
            <a:ext cx="1301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/>
              <a:t>上一跳</a:t>
            </a:r>
            <a:endParaRPr lang="zh-CN"/>
          </a:p>
          <a:p>
            <a:pPr algn="ctr"/>
            <a:r>
              <a:rPr lang="zh-CN"/>
              <a:t>距离</a:t>
            </a:r>
            <a:r>
              <a:rPr lang="en-US" altLang="zh-CN"/>
              <a:t>+</a:t>
            </a:r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另辟动归蹊径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03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分析：青蛙跳石头问题（</a:t>
            </a:r>
            <a:r>
              <a:rPr lang="en-US" altLang="zh-CN" sz="2400" b="1" dirty="0" smtClean="0">
                <a:sym typeface="+mn-ea"/>
              </a:rPr>
              <a:t>L</a:t>
            </a:r>
            <a:r>
              <a:rPr lang="en-US" sz="2400" b="1" dirty="0" smtClean="0">
                <a:sym typeface="+mn-ea"/>
              </a:rPr>
              <a:t>eetcode 403</a:t>
            </a:r>
            <a:r>
              <a:rPr lang="zh-CN" altLang="en-US" sz="2400" b="1" dirty="0" smtClean="0">
                <a:sym typeface="+mn-ea"/>
              </a:rPr>
              <a:t>）</a:t>
            </a:r>
            <a:endParaRPr sz="2400" b="1" dirty="0" smtClean="0">
              <a:sym typeface="+mn-ea"/>
            </a:endParaRPr>
          </a:p>
        </p:txBody>
      </p:sp>
      <p:pic>
        <p:nvPicPr>
          <p:cNvPr id="14" name="图片 1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1311910"/>
            <a:ext cx="7191375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7860" y="833755"/>
            <a:ext cx="10522585" cy="2889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 smtClean="0">
                <a:sym typeface="+mn-ea"/>
              </a:rPr>
              <a:t>       </a:t>
            </a:r>
            <a:r>
              <a:rPr 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信息学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竞赛</a:t>
            </a:r>
            <a:r>
              <a:rPr 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被誉为“头脑的风暴，思维的体操”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。近几年来，</a:t>
            </a:r>
            <a:r>
              <a:rPr lang="zh-CN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信息学竞赛越来越偏爱考察思维性问题，该问题常常无法套用现成算法，需要我们摆脱思维定势，点燃思维火花。</a:t>
            </a:r>
            <a:r>
              <a:rPr 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endParaRPr lang="en-US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常做思维体操，让</a:t>
            </a:r>
            <a:r>
              <a:rPr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信息学竞赛不</a:t>
            </a: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只</a:t>
            </a:r>
            <a:r>
              <a:rPr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是聪明学生的游戏，而是使</a:t>
            </a: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所有</a:t>
            </a:r>
            <a:r>
              <a:rPr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学生</a:t>
            </a:r>
            <a:r>
              <a:rPr 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都能</a:t>
            </a:r>
            <a:r>
              <a:rPr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变得聪明的游戏</a:t>
            </a:r>
            <a:r>
              <a:rPr lang="zh-CN" altLang="zh-CN" sz="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zh-CN" sz="28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2854325" y="3853180"/>
          <a:ext cx="5755005" cy="2287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791700" imgH="10325100" progId="Paint.Picture">
                  <p:embed/>
                </p:oleObj>
              </mc:Choice>
              <mc:Fallback>
                <p:oleObj name="" r:id="rId1" imgW="9791700" imgH="103251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54325" y="3853180"/>
                        <a:ext cx="5755005" cy="2287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545465"/>
            <a:ext cx="10750550" cy="63265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例</a:t>
            </a:r>
            <a:r>
              <a:rPr lang="en-US" altLang="zh-CN" sz="2400" b="1" dirty="0" smtClean="0">
                <a:sym typeface="+mn-ea"/>
              </a:rPr>
              <a:t>4</a:t>
            </a:r>
            <a:r>
              <a:rPr lang="zh-CN" altLang="en-US" sz="2400" b="1" dirty="0" smtClean="0">
                <a:sym typeface="+mn-ea"/>
              </a:rPr>
              <a:t>：蚂蚁爬竹竿问题</a:t>
            </a:r>
            <a:r>
              <a:rPr lang="en-US" altLang="zh-CN" sz="2400" b="1" dirty="0" smtClean="0">
                <a:sym typeface="+mn-ea"/>
              </a:rPr>
              <a:t>(POJ 1852)</a:t>
            </a:r>
            <a:endParaRPr lang="en-US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lang="en-US" sz="2400" dirty="0" smtClean="0">
                <a:sym typeface="+mn-ea"/>
              </a:rPr>
              <a:t>n </a:t>
            </a:r>
            <a:r>
              <a:rPr lang="zh-CN" sz="2400" dirty="0" smtClean="0">
                <a:sym typeface="+mn-ea"/>
              </a:rPr>
              <a:t>只蚂蚁以每秒 </a:t>
            </a:r>
            <a:r>
              <a:rPr lang="en-US" altLang="zh-CN" sz="2400" dirty="0" smtClean="0">
                <a:sym typeface="+mn-ea"/>
              </a:rPr>
              <a:t>1cm</a:t>
            </a:r>
            <a:r>
              <a:rPr lang="zh-CN" altLang="zh-CN" sz="2400" dirty="0" smtClean="0">
                <a:sym typeface="+mn-ea"/>
              </a:rPr>
              <a:t> 的速度在长为 </a:t>
            </a:r>
            <a:r>
              <a:rPr lang="en-US" altLang="zh-CN" sz="2400" dirty="0" smtClean="0">
                <a:sym typeface="+mn-ea"/>
              </a:rPr>
              <a:t>Lcm</a:t>
            </a:r>
            <a:r>
              <a:rPr lang="zh-CN" altLang="zh-CN" sz="2400" dirty="0" smtClean="0">
                <a:sym typeface="+mn-ea"/>
              </a:rPr>
              <a:t> 的竹竿上爬行。</a:t>
            </a:r>
            <a:r>
              <a:rPr lang="zh-CN" altLang="zh-CN" sz="2400" b="1" dirty="0" smtClean="0">
                <a:sym typeface="+mn-ea"/>
              </a:rPr>
              <a:t>当蚂蚁爬到竹竿的两端时就会自动掉落</a:t>
            </a:r>
            <a:r>
              <a:rPr sz="2400" dirty="0" smtClean="0">
                <a:sym typeface="+mn-ea"/>
              </a:rPr>
              <a:t>。</a:t>
            </a:r>
            <a:r>
              <a:rPr lang="zh-CN" sz="2400" dirty="0" smtClean="0">
                <a:sym typeface="+mn-ea"/>
              </a:rPr>
              <a:t>由于</a:t>
            </a:r>
            <a:r>
              <a:rPr lang="zh-CN" altLang="zh-CN" sz="2400" dirty="0" smtClean="0">
                <a:sym typeface="+mn-ea"/>
              </a:rPr>
              <a:t>竹竿</a:t>
            </a:r>
            <a:r>
              <a:rPr lang="zh-CN" sz="2400" dirty="0" smtClean="0">
                <a:sym typeface="+mn-ea"/>
              </a:rPr>
              <a:t>太细，当两只蚂蚁相遇时，它们不能交错而过，只能掉头（掉头时间忽略不计）。对于第 </a:t>
            </a:r>
            <a:r>
              <a:rPr lang="en-US" altLang="zh-CN" sz="24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只</a:t>
            </a:r>
            <a:r>
              <a:rPr lang="zh-CN" sz="2400" dirty="0" smtClean="0">
                <a:sym typeface="+mn-ea"/>
              </a:rPr>
              <a:t>蚂蚁，我们知道它距离</a:t>
            </a:r>
            <a:r>
              <a:rPr lang="zh-CN" altLang="zh-CN" sz="2400" dirty="0" smtClean="0">
                <a:sym typeface="+mn-ea"/>
              </a:rPr>
              <a:t>竹竿</a:t>
            </a:r>
            <a:r>
              <a:rPr lang="zh-CN" sz="2400" dirty="0" smtClean="0">
                <a:sym typeface="+mn-ea"/>
              </a:rPr>
              <a:t>左端的距离为 </a:t>
            </a:r>
            <a:r>
              <a:rPr lang="en-US" altLang="zh-CN" sz="2400" dirty="0" smtClean="0">
                <a:sym typeface="+mn-ea"/>
              </a:rPr>
              <a:t>x</a:t>
            </a:r>
            <a:r>
              <a:rPr lang="en-US" altLang="zh-CN" sz="2400" baseline="-25000" dirty="0" smtClean="0">
                <a:sym typeface="+mn-ea"/>
              </a:rPr>
              <a:t>i</a:t>
            </a:r>
            <a:r>
              <a:rPr lang="zh-CN" altLang="zh-CN" sz="2400" dirty="0" smtClean="0">
                <a:sym typeface="+mn-ea"/>
              </a:rPr>
              <a:t>，但不知道它当前的朝向。请计算所有蚂蚁落下竹竿所需的最短时间和最长时间。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输入格式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第</a:t>
            </a:r>
            <a:r>
              <a:rPr lang="zh-CN" sz="2400" dirty="0" smtClean="0">
                <a:sym typeface="+mn-ea"/>
              </a:rPr>
              <a:t>一</a:t>
            </a:r>
            <a:r>
              <a:rPr sz="2400" dirty="0" smtClean="0">
                <a:sym typeface="+mn-ea"/>
              </a:rPr>
              <a:t>行</a:t>
            </a:r>
            <a:r>
              <a:rPr lang="zh-CN" sz="2400" dirty="0" smtClean="0">
                <a:sym typeface="+mn-ea"/>
              </a:rPr>
              <a:t>包含</a:t>
            </a:r>
            <a:r>
              <a:rPr sz="2400" dirty="0" smtClean="0">
                <a:sym typeface="+mn-ea"/>
              </a:rPr>
              <a:t>两个数，分别表示</a:t>
            </a:r>
            <a:r>
              <a:rPr lang="zh-CN" altLang="zh-CN" sz="2400" dirty="0" smtClean="0">
                <a:sym typeface="+mn-ea"/>
              </a:rPr>
              <a:t>竹竿</a:t>
            </a:r>
            <a:r>
              <a:rPr sz="2400" dirty="0" smtClean="0">
                <a:sym typeface="+mn-ea"/>
              </a:rPr>
              <a:t>的长度 </a:t>
            </a:r>
            <a:r>
              <a:rPr lang="en-US" sz="2400" dirty="0" smtClean="0">
                <a:sym typeface="+mn-ea"/>
              </a:rPr>
              <a:t>L</a:t>
            </a:r>
            <a:r>
              <a:rPr lang="en-US" altLang="zh-CN" sz="2400" dirty="0" smtClean="0">
                <a:sym typeface="+mn-ea"/>
              </a:rPr>
              <a:t>(1&lt;=L&lt;=10</a:t>
            </a:r>
            <a:r>
              <a:rPr lang="en-US" altLang="zh-CN" sz="2400" baseline="30000" dirty="0" smtClean="0">
                <a:sym typeface="+mn-ea"/>
              </a:rPr>
              <a:t>6</a:t>
            </a:r>
            <a:r>
              <a:rPr lang="en-US" sz="2400" dirty="0" smtClean="0">
                <a:sym typeface="+mn-ea"/>
              </a:rPr>
              <a:t>)</a:t>
            </a:r>
            <a:r>
              <a:rPr sz="2400" dirty="0" smtClean="0">
                <a:sym typeface="+mn-ea"/>
              </a:rPr>
              <a:t>和蚂蚁的数量 </a:t>
            </a:r>
            <a:r>
              <a:rPr lang="en-US" altLang="zh-CN" sz="2400" dirty="0" smtClean="0">
                <a:sym typeface="+mn-ea"/>
              </a:rPr>
              <a:t>n(1&lt;=n&lt;=10</a:t>
            </a:r>
            <a:r>
              <a:rPr lang="en-US" altLang="zh-CN" sz="2400" baseline="30000" dirty="0" smtClean="0">
                <a:sym typeface="+mn-ea"/>
              </a:rPr>
              <a:t>6</a:t>
            </a:r>
            <a:r>
              <a:rPr lang="en-US" sz="2400" dirty="0" smtClean="0">
                <a:sym typeface="+mn-ea"/>
              </a:rPr>
              <a:t>)</a:t>
            </a:r>
            <a:r>
              <a:rPr sz="2400" dirty="0" smtClean="0">
                <a:sym typeface="+mn-ea"/>
              </a:rPr>
              <a:t>，第</a:t>
            </a:r>
            <a:r>
              <a:rPr lang="zh-CN" sz="2400" dirty="0" smtClean="0">
                <a:sym typeface="+mn-ea"/>
              </a:rPr>
              <a:t>二</a:t>
            </a:r>
            <a:r>
              <a:rPr sz="2400" dirty="0" smtClean="0">
                <a:sym typeface="+mn-ea"/>
              </a:rPr>
              <a:t>行表示每个蚂蚁的坐标 </a:t>
            </a:r>
            <a:r>
              <a:rPr lang="en-US" altLang="zh-CN" sz="2400" dirty="0" smtClean="0">
                <a:sym typeface="+mn-ea"/>
              </a:rPr>
              <a:t>x</a:t>
            </a:r>
            <a:r>
              <a:rPr lang="en-US" altLang="zh-CN" sz="2400" baseline="-25000" dirty="0" smtClean="0">
                <a:sym typeface="+mn-ea"/>
              </a:rPr>
              <a:t>i</a:t>
            </a:r>
            <a:r>
              <a:rPr lang="en-US" altLang="zh-CN" sz="2400" dirty="0" smtClean="0">
                <a:sym typeface="+mn-ea"/>
              </a:rPr>
              <a:t>(0&lt;=x</a:t>
            </a:r>
            <a:r>
              <a:rPr lang="en-US" altLang="zh-CN" sz="2400" baseline="-25000" dirty="0" smtClean="0">
                <a:sym typeface="+mn-ea"/>
              </a:rPr>
              <a:t>i</a:t>
            </a:r>
            <a:r>
              <a:rPr lang="en-US" altLang="zh-CN" sz="2400" dirty="0" smtClean="0">
                <a:sym typeface="+mn-ea"/>
              </a:rPr>
              <a:t>&lt;=L</a:t>
            </a:r>
            <a:r>
              <a:rPr lang="en-US" sz="2400" dirty="0" smtClean="0">
                <a:sym typeface="+mn-ea"/>
              </a:rPr>
              <a:t>)</a:t>
            </a:r>
            <a:r>
              <a:rPr sz="2400" dirty="0" smtClean="0">
                <a:sym typeface="+mn-ea"/>
              </a:rPr>
              <a:t>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smtClean="0">
                <a:sym typeface="+mn-ea"/>
              </a:rPr>
              <a:t>输出格式</a:t>
            </a:r>
            <a:r>
              <a:rPr 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输出两个数字（用</a:t>
            </a:r>
            <a:r>
              <a:rPr lang="zh-CN" sz="2400" dirty="0" smtClean="0">
                <a:sym typeface="+mn-ea"/>
              </a:rPr>
              <a:t>单个</a:t>
            </a:r>
            <a:r>
              <a:rPr sz="2400" dirty="0" smtClean="0">
                <a:sym typeface="+mn-ea"/>
              </a:rPr>
              <a:t>空格</a:t>
            </a:r>
            <a:r>
              <a:rPr lang="zh-CN" sz="2400" dirty="0" smtClean="0">
                <a:sym typeface="+mn-ea"/>
              </a:rPr>
              <a:t>隔开</a:t>
            </a:r>
            <a:r>
              <a:rPr sz="2400" dirty="0" smtClean="0">
                <a:sym typeface="+mn-ea"/>
              </a:rPr>
              <a:t>），分别表示所有蚂蚁从</a:t>
            </a:r>
            <a:r>
              <a:rPr lang="zh-CN" altLang="zh-CN" sz="2400" dirty="0" smtClean="0">
                <a:sym typeface="+mn-ea"/>
              </a:rPr>
              <a:t>竹竿</a:t>
            </a:r>
            <a:r>
              <a:rPr sz="2400" dirty="0" smtClean="0">
                <a:sym typeface="+mn-ea"/>
              </a:rPr>
              <a:t>上掉下来的最早可能的时间和最晚可能的时间。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10 3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dirty="0" smtClean="0">
                <a:sym typeface="+mn-ea"/>
              </a:rPr>
              <a:t>2 6 7</a:t>
            </a:r>
            <a:endParaRPr 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5135" y="5331460"/>
            <a:ext cx="215900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</a:t>
            </a:r>
            <a:r>
              <a:rPr lang="en-US" altLang="zh-CN" sz="2400" b="1" dirty="0" smtClean="0">
                <a:sym typeface="+mn-ea"/>
              </a:rPr>
              <a:t>1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4 8</a:t>
            </a:r>
            <a:endParaRPr lang="en-US" sz="2400" dirty="0" smtClean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11115" y="5289550"/>
            <a:ext cx="354139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输入样例</a:t>
            </a:r>
            <a:r>
              <a:rPr lang="en-US" altLang="zh-CN" sz="2400" b="1" dirty="0" smtClean="0">
                <a:sym typeface="+mn-ea"/>
              </a:rPr>
              <a:t>2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214 7</a:t>
            </a:r>
            <a:endParaRPr lang="en-US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11 12 7 13 176 23 191</a:t>
            </a:r>
            <a:endParaRPr lang="en-US" sz="2400" dirty="0" smtClean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3740" y="5331460"/>
            <a:ext cx="254000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输出样例</a:t>
            </a:r>
            <a:r>
              <a:rPr lang="en-US" altLang="zh-CN" sz="2400" b="1" dirty="0" smtClean="0">
                <a:sym typeface="+mn-ea"/>
              </a:rPr>
              <a:t>2</a:t>
            </a:r>
            <a:r>
              <a:rPr lang="zh-CN" sz="2400" dirty="0" smtClean="0">
                <a:sym typeface="+mn-ea"/>
              </a:rPr>
              <a:t>：</a:t>
            </a:r>
            <a:endParaRPr 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ym typeface="+mn-ea"/>
              </a:rPr>
              <a:t>38 207</a:t>
            </a:r>
            <a:endParaRPr lang="en-US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分析</a:t>
            </a:r>
            <a:r>
              <a:rPr lang="zh-CN" altLang="en-US" sz="2400" b="1" dirty="0" smtClean="0">
                <a:sym typeface="+mn-ea"/>
              </a:rPr>
              <a:t>：</a:t>
            </a:r>
            <a:r>
              <a:rPr lang="zh-CN" sz="2400" dirty="0" smtClean="0">
                <a:sym typeface="+mn-ea"/>
              </a:rPr>
              <a:t>首先很容易想到一个无脑的爆搜算法，即枚举所有蚂蚁的初始朝向。每只蚂蚁的初始朝向都有两种可能，</a:t>
            </a:r>
            <a:r>
              <a:rPr lang="en-US" altLang="zh-CN" sz="2400" dirty="0" smtClean="0">
                <a:sym typeface="+mn-ea"/>
              </a:rPr>
              <a:t>n </a:t>
            </a:r>
            <a:r>
              <a:rPr lang="zh-CN" altLang="zh-CN" sz="2400" dirty="0" smtClean="0">
                <a:sym typeface="+mn-ea"/>
              </a:rPr>
              <a:t>只蚂蚁就是</a:t>
            </a:r>
            <a:r>
              <a:rPr lang="en-US" altLang="zh-CN" sz="2400" dirty="0" smtClean="0">
                <a:sym typeface="+mn-ea"/>
              </a:rPr>
              <a:t> 2</a:t>
            </a:r>
            <a:r>
              <a:rPr lang="en-US" altLang="zh-CN" sz="2400" baseline="30000" dirty="0" smtClean="0">
                <a:sym typeface="+mn-ea"/>
              </a:rPr>
              <a:t>n</a:t>
            </a:r>
            <a:r>
              <a:rPr lang="zh-CN" altLang="zh-CN" sz="2400" dirty="0" smtClean="0">
                <a:sym typeface="+mn-ea"/>
              </a:rPr>
              <a:t> 种。如果</a:t>
            </a:r>
            <a:r>
              <a:rPr lang="en-US" altLang="zh-CN" sz="2400" dirty="0" smtClean="0">
                <a:sym typeface="+mn-ea"/>
              </a:rPr>
              <a:t> n </a:t>
            </a:r>
            <a:r>
              <a:rPr lang="zh-CN" altLang="zh-CN" sz="2400" dirty="0" smtClean="0">
                <a:sym typeface="+mn-ea"/>
              </a:rPr>
              <a:t>非常小，这个算法还是可行的，但指数函数随着</a:t>
            </a:r>
            <a:r>
              <a:rPr lang="en-US" altLang="zh-CN" sz="2400" dirty="0" smtClean="0">
                <a:sym typeface="+mn-ea"/>
              </a:rPr>
              <a:t> n </a:t>
            </a:r>
            <a:r>
              <a:rPr lang="zh-CN" altLang="en-US" sz="2400" dirty="0" smtClean="0">
                <a:sym typeface="+mn-ea"/>
              </a:rPr>
              <a:t>的增长而急剧增长。</a:t>
            </a:r>
            <a:endParaRPr lang="zh-CN" altLang="en-US" sz="2400" dirty="0" smtClean="0">
              <a:sym typeface="+mn-ea"/>
            </a:endParaRPr>
          </a:p>
        </p:txBody>
      </p:sp>
      <p:pic>
        <p:nvPicPr>
          <p:cNvPr id="9" name="图片 8" descr="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53310" y="2525395"/>
            <a:ext cx="7974330" cy="3345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 dirty="0" smtClean="0">
                <a:sym typeface="+mn-ea"/>
              </a:rPr>
              <a:t>分析</a:t>
            </a:r>
            <a:r>
              <a:rPr lang="zh-CN" altLang="en-US" sz="2400" b="1" dirty="0" smtClean="0">
                <a:sym typeface="+mn-ea"/>
              </a:rPr>
              <a:t>：</a:t>
            </a:r>
            <a:r>
              <a:rPr lang="zh-CN" sz="2400" dirty="0" smtClean="0">
                <a:sym typeface="+mn-ea"/>
              </a:rPr>
              <a:t>无脑爆搜</a:t>
            </a:r>
            <a:r>
              <a:rPr lang="zh-CN" altLang="en-US" sz="2400" dirty="0" smtClean="0">
                <a:sym typeface="+mn-ea"/>
              </a:rPr>
              <a:t>。</a:t>
            </a:r>
            <a:endParaRPr lang="zh-CN" altLang="en-US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445" y="1534160"/>
            <a:ext cx="4107180" cy="329374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20" y="741045"/>
            <a:ext cx="7132955" cy="555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9020" y="76898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优化：</a:t>
            </a:r>
            <a:r>
              <a:rPr lang="zh-CN" altLang="en-US" sz="2400" dirty="0" smtClean="0">
                <a:sym typeface="+mn-ea"/>
              </a:rPr>
              <a:t>首先对于最短时间，显然所有蚂蚁都朝向离自己最近的一端走，而且这种情况下也不会发生两只蚂蚁相遇的情况。</a:t>
            </a:r>
            <a:endParaRPr lang="zh-CN" altLang="en-US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200" y="1902460"/>
            <a:ext cx="107505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       </a:t>
            </a:r>
            <a:r>
              <a:rPr lang="zh-CN" altLang="en-US" sz="2400" dirty="0" smtClean="0">
                <a:sym typeface="+mn-ea"/>
              </a:rPr>
              <a:t>接下来，思考最长时间的情况，让我们看看蚂蚁相遇会发生什么：一群密密麻麻、长得完全一样的</a:t>
            </a:r>
            <a:r>
              <a:rPr lang="zh-CN" altLang="en-US" sz="2400" b="1" dirty="0" smtClean="0">
                <a:sym typeface="+mn-ea"/>
              </a:rPr>
              <a:t>小黑点</a:t>
            </a:r>
            <a:r>
              <a:rPr lang="zh-CN" altLang="en-US" sz="2400" dirty="0" smtClean="0">
                <a:sym typeface="+mn-ea"/>
              </a:rPr>
              <a:t>在移动。当蚂蚁因相遇而掉头时，远远看上去跟两个点</a:t>
            </a:r>
            <a:r>
              <a:rPr lang="en-US" altLang="zh-CN" sz="2400" dirty="0" smtClean="0">
                <a:sym typeface="+mn-ea"/>
              </a:rPr>
              <a:t>“</a:t>
            </a:r>
            <a:r>
              <a:rPr lang="zh-CN" altLang="en-US" sz="2400" dirty="0" smtClean="0">
                <a:sym typeface="+mn-ea"/>
              </a:rPr>
              <a:t>对穿而过</a:t>
            </a:r>
            <a:r>
              <a:rPr lang="en-US" altLang="zh-CN" sz="2400" dirty="0" smtClean="0">
                <a:sym typeface="+mn-ea"/>
              </a:rPr>
              <a:t>”</a:t>
            </a:r>
            <a:r>
              <a:rPr lang="zh-CN" altLang="en-US" sz="2400" dirty="0" smtClean="0">
                <a:sym typeface="+mn-ea"/>
              </a:rPr>
              <a:t>没有任何区别！</a:t>
            </a:r>
            <a:endParaRPr lang="en-US" altLang="zh-CN" sz="2400" dirty="0" smtClean="0">
              <a:sym typeface="+mn-ea"/>
            </a:endParaRP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3676015"/>
            <a:ext cx="10058400" cy="242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9020" y="76898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优化：</a:t>
            </a:r>
            <a:r>
              <a:rPr lang="zh-CN" altLang="en-US" sz="2400" dirty="0" smtClean="0">
                <a:sym typeface="+mn-ea"/>
              </a:rPr>
              <a:t>可以认为每只蚂蚁都是独立运动的，要求最长时间，只要求所有蚂蚁都朝向离自己最远的一端走即可。</a:t>
            </a:r>
            <a:endParaRPr lang="zh-CN" altLang="en-US" sz="2400" dirty="0" smtClean="0">
              <a:sym typeface="+mn-ea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4730" y="2009140"/>
            <a:ext cx="7621905" cy="3580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lang="zh-CN" altLang="zh-CN" sz="2400" b="1" dirty="0" smtClean="0">
                <a:sym typeface="+mn-ea"/>
              </a:rPr>
              <a:t>最大连续和问题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朴素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zh-CN" altLang="zh-CN" sz="2400" dirty="0" smtClean="0">
                <a:sym typeface="+mn-ea"/>
              </a:rPr>
              <a:t>枚举 </a:t>
            </a:r>
            <a:r>
              <a:rPr lang="en-US" altLang="zh-CN" sz="2400" dirty="0" smtClean="0">
                <a:sym typeface="+mn-ea"/>
              </a:rPr>
              <a:t>+ </a:t>
            </a:r>
            <a:r>
              <a:rPr lang="zh-CN" altLang="zh-CN" sz="2400" dirty="0" smtClean="0">
                <a:sym typeface="+mn-ea"/>
              </a:rPr>
              <a:t>前缀和优化</a:t>
            </a:r>
            <a:r>
              <a:rPr lang="en-US" altLang="zh-CN" sz="2400" dirty="0" smtClean="0">
                <a:sym typeface="+mn-ea"/>
              </a:rPr>
              <a:t>(O(n</a:t>
            </a:r>
            <a:r>
              <a:rPr lang="en-US" altLang="zh-CN" sz="2400" baseline="30000" dirty="0" smtClean="0">
                <a:sym typeface="+mn-ea"/>
              </a:rPr>
              <a:t>2</a:t>
            </a:r>
            <a:r>
              <a:rPr lang="en-US" altLang="zh-CN" sz="2400" dirty="0" smtClean="0">
                <a:sym typeface="+mn-ea"/>
              </a:rPr>
              <a:t>))</a:t>
            </a:r>
            <a:r>
              <a:rPr lang="zh-CN" altLang="zh-CN" sz="2400" dirty="0" smtClean="0">
                <a:sym typeface="+mn-ea"/>
              </a:rPr>
              <a:t>。计算</a:t>
            </a:r>
            <a:r>
              <a:rPr lang="en-US" altLang="zh-CN" sz="2400" dirty="0" smtClean="0">
                <a:sym typeface="+mn-ea"/>
              </a:rPr>
              <a:t>“</a:t>
            </a:r>
            <a:r>
              <a:rPr lang="zh-CN" altLang="en-US" sz="2400" dirty="0" smtClean="0">
                <a:sym typeface="+mn-ea"/>
              </a:rPr>
              <a:t>区间和</a:t>
            </a:r>
            <a:r>
              <a:rPr lang="en-US" altLang="zh-CN" sz="2400" dirty="0" smtClean="0">
                <a:sym typeface="+mn-ea"/>
              </a:rPr>
              <a:t>”</a:t>
            </a:r>
            <a:r>
              <a:rPr lang="zh-CN" altLang="en-US" sz="2400" dirty="0" smtClean="0">
                <a:sym typeface="+mn-ea"/>
              </a:rPr>
              <a:t>问题，一般转换为</a:t>
            </a:r>
            <a:r>
              <a:rPr lang="en-US" altLang="zh-CN" sz="2400" dirty="0" smtClean="0">
                <a:sym typeface="+mn-ea"/>
              </a:rPr>
              <a:t>“</a:t>
            </a:r>
            <a:r>
              <a:rPr lang="zh-CN" altLang="en-US" sz="2400" dirty="0" smtClean="0">
                <a:sym typeface="+mn-ea"/>
              </a:rPr>
              <a:t>两个前缀和相减</a:t>
            </a:r>
            <a:r>
              <a:rPr lang="en-US" altLang="zh-CN" sz="2400" dirty="0" smtClean="0">
                <a:sym typeface="+mn-ea"/>
              </a:rPr>
              <a:t>”</a:t>
            </a:r>
            <a:r>
              <a:rPr lang="zh-CN" altLang="en-US" sz="2400" dirty="0" smtClean="0">
                <a:sym typeface="+mn-ea"/>
              </a:rPr>
              <a:t>的形式解决，即区间</a:t>
            </a:r>
            <a:r>
              <a:rPr lang="en-US" altLang="zh-CN" sz="2400" dirty="0" smtClean="0">
                <a:sym typeface="+mn-ea"/>
              </a:rPr>
              <a:t>[L,R]</a:t>
            </a:r>
            <a:r>
              <a:rPr lang="zh-CN" altLang="en-US" sz="2400" dirty="0" smtClean="0">
                <a:sym typeface="+mn-ea"/>
              </a:rPr>
              <a:t>范围的数之和等于</a:t>
            </a:r>
            <a:r>
              <a:rPr lang="en-US" altLang="zh-CN" sz="2400" dirty="0" smtClean="0">
                <a:sym typeface="+mn-ea"/>
              </a:rPr>
              <a:t>s[R]-s[L-1]</a:t>
            </a:r>
            <a:r>
              <a:rPr lang="zh-CN" altLang="zh-CN" sz="2400" dirty="0" smtClean="0">
                <a:sym typeface="+mn-ea"/>
              </a:rPr>
              <a:t>。</a:t>
            </a:r>
            <a:endParaRPr lang="zh-CN" altLang="zh-CN" sz="2400" dirty="0" smtClean="0"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21915" y="2381885"/>
            <a:ext cx="7407910" cy="422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48875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升级：蚂蚁爬竹竿问题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altLang="zh-CN" sz="2400" dirty="0" smtClean="0">
                <a:sym typeface="+mn-ea"/>
              </a:rPr>
              <a:t>有许多蚂蚁在一根</a:t>
            </a:r>
            <a:r>
              <a:rPr altLang="zh-CN" sz="2400" b="1" dirty="0" smtClean="0">
                <a:solidFill>
                  <a:srgbClr val="FF0000"/>
                </a:solidFill>
                <a:sym typeface="+mn-ea"/>
              </a:rPr>
              <a:t>无限长</a:t>
            </a:r>
            <a:r>
              <a:rPr altLang="zh-CN" sz="2400" dirty="0" smtClean="0">
                <a:sym typeface="+mn-ea"/>
              </a:rPr>
              <a:t>的</a:t>
            </a:r>
            <a:r>
              <a:rPr lang="zh-CN" altLang="zh-CN" sz="2400" dirty="0" smtClean="0">
                <a:sym typeface="+mn-ea"/>
              </a:rPr>
              <a:t>竹竿</a:t>
            </a:r>
            <a:r>
              <a:rPr altLang="zh-CN" sz="2400" dirty="0" smtClean="0">
                <a:sym typeface="+mn-ea"/>
              </a:rPr>
              <a:t>上，每只蚂蚁都有一个初始位置和初始朝向（任意两只蚂蚁的初始位置不同）。蚂蚁们以每秒 </a:t>
            </a:r>
            <a:r>
              <a:rPr lang="en-US" sz="2400" dirty="0" smtClean="0">
                <a:sym typeface="+mn-ea"/>
              </a:rPr>
              <a:t>1 </a:t>
            </a:r>
            <a:r>
              <a:rPr altLang="zh-CN" sz="2400" dirty="0" smtClean="0">
                <a:sym typeface="+mn-ea"/>
              </a:rPr>
              <a:t>个单位的速度向前移动</a:t>
            </a:r>
            <a:r>
              <a:rPr lang="zh-CN" altLang="zh-CN" sz="2400" dirty="0" smtClean="0">
                <a:sym typeface="+mn-ea"/>
              </a:rPr>
              <a:t>。</a:t>
            </a:r>
            <a:r>
              <a:rPr altLang="zh-CN" sz="2400" dirty="0" smtClean="0">
                <a:sym typeface="+mn-ea"/>
              </a:rPr>
              <a:t>当两只蚂蚁相遇时</a:t>
            </a:r>
            <a:r>
              <a:rPr lang="zh-CN" sz="2400" dirty="0" smtClean="0">
                <a:sym typeface="+mn-ea"/>
              </a:rPr>
              <a:t>，</a:t>
            </a:r>
            <a:r>
              <a:rPr altLang="zh-CN" sz="2400" dirty="0" smtClean="0">
                <a:sym typeface="+mn-ea"/>
              </a:rPr>
              <a:t>它们会掉头（掉头时间忽略不计）。现给出每只蚂蚁的初始位置和初始朝向，请你计算出它们在 t 秒后的位置和朝向。</a:t>
            </a:r>
            <a:endParaRPr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输入格式</a:t>
            </a:r>
            <a:r>
              <a:rPr lang="zh-CN" altLang="zh-CN" sz="2400" dirty="0" smtClean="0">
                <a:sym typeface="+mn-ea"/>
              </a:rPr>
              <a:t>：第一行，两个空格隔开的整数 n 和 t，分别代表蚂蚁数和时间。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接下来的 </a:t>
            </a:r>
            <a:r>
              <a:rPr lang="en-US" altLang="zh-CN" sz="2400" dirty="0" smtClean="0">
                <a:sym typeface="+mn-ea"/>
              </a:rPr>
              <a:t>n </a:t>
            </a:r>
            <a:r>
              <a:rPr lang="zh-CN" altLang="zh-CN" sz="2400" dirty="0" smtClean="0">
                <a:sym typeface="+mn-ea"/>
              </a:rPr>
              <a:t>行，每行两个整数，其中第 </a:t>
            </a:r>
            <a:r>
              <a:rPr lang="en-US" altLang="zh-CN" sz="2400" dirty="0" smtClean="0">
                <a:sym typeface="+mn-ea"/>
              </a:rPr>
              <a:t>i </a:t>
            </a:r>
            <a:r>
              <a:rPr lang="zh-CN" altLang="zh-CN" sz="2400" dirty="0" smtClean="0">
                <a:sym typeface="+mn-ea"/>
              </a:rPr>
              <a:t>行代表第 i 只蚂蚁的初始位置 </a:t>
            </a:r>
            <a:r>
              <a:rPr lang="en-US" altLang="zh-CN" sz="2400" dirty="0" smtClean="0">
                <a:sym typeface="+mn-ea"/>
              </a:rPr>
              <a:t>x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zh-CN" altLang="zh-CN" sz="2400" dirty="0" smtClean="0">
                <a:sym typeface="+mn-ea"/>
              </a:rPr>
              <a:t>（</a:t>
            </a:r>
            <a:r>
              <a:rPr lang="en-US" altLang="zh-CN" sz="2400" dirty="0" smtClean="0">
                <a:sym typeface="+mn-ea"/>
              </a:rPr>
              <a:t>x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zh-CN" altLang="zh-CN" sz="2400" dirty="0" smtClean="0">
                <a:sym typeface="+mn-ea"/>
              </a:rPr>
              <a:t>的绝对值在1</a:t>
            </a:r>
            <a:r>
              <a:rPr lang="en-US" altLang="zh-CN" sz="2400" dirty="0" smtClean="0">
                <a:sym typeface="+mn-ea"/>
              </a:rPr>
              <a:t>,</a:t>
            </a:r>
            <a:r>
              <a:rPr lang="zh-CN" altLang="zh-CN" sz="2400" dirty="0" smtClean="0">
                <a:sym typeface="+mn-ea"/>
              </a:rPr>
              <a:t>000</a:t>
            </a:r>
            <a:r>
              <a:rPr lang="en-US" altLang="zh-CN" sz="2400" dirty="0" smtClean="0">
                <a:sym typeface="+mn-ea"/>
              </a:rPr>
              <a:t>,</a:t>
            </a:r>
            <a:r>
              <a:rPr lang="zh-CN" altLang="zh-CN" sz="2400" dirty="0" smtClean="0">
                <a:sym typeface="+mn-ea"/>
              </a:rPr>
              <a:t>000以内）及初始朝向</a:t>
            </a:r>
            <a:r>
              <a:rPr lang="en-US" altLang="zh-CN" sz="2400" dirty="0" smtClean="0">
                <a:sym typeface="+mn-ea"/>
              </a:rPr>
              <a:t>d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zh-CN" altLang="zh-CN" sz="2400" dirty="0" smtClean="0">
                <a:sym typeface="+mn-ea"/>
              </a:rPr>
              <a:t>（</a:t>
            </a:r>
            <a:r>
              <a:rPr lang="en-US" altLang="zh-CN" sz="2400" dirty="0" smtClean="0">
                <a:sym typeface="+mn-ea"/>
              </a:rPr>
              <a:t>d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en-US" altLang="zh-CN" sz="2400" baseline="-250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=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-1时蚂蚁朝左，</a:t>
            </a:r>
            <a:r>
              <a:rPr lang="en-US" altLang="zh-CN" sz="2400" dirty="0" smtClean="0">
                <a:sym typeface="+mn-ea"/>
              </a:rPr>
              <a:t>d</a:t>
            </a:r>
            <a:r>
              <a:rPr lang="zh-CN" altLang="zh-CN" sz="2400" baseline="-25000" dirty="0" smtClean="0">
                <a:sym typeface="+mn-ea"/>
              </a:rPr>
              <a:t>i</a:t>
            </a:r>
            <a:r>
              <a:rPr lang="en-US" altLang="zh-CN" sz="2400" baseline="-250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=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1时蚂蚁朝右）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输出格式：</a:t>
            </a:r>
            <a:r>
              <a:rPr lang="zh-CN" altLang="zh-CN" sz="2400" dirty="0" smtClean="0">
                <a:sym typeface="+mn-ea"/>
              </a:rPr>
              <a:t>n 行，每行两个整数，第 i 行代表 t 秒后第 i 只蚂蚁的位置及朝向（-1表示朝左，1表示朝右，0表示正在转向中）。</a:t>
            </a:r>
            <a:endParaRPr lang="zh-CN" alt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7232015" cy="4407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输入样例</a:t>
            </a:r>
            <a:r>
              <a:rPr lang="zh-CN" altLang="zh-CN" sz="2400" dirty="0" smtClean="0">
                <a:sym typeface="+mn-ea"/>
              </a:rPr>
              <a:t>：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4 1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1 1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5 1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2</a:t>
            </a:r>
            <a:r>
              <a:rPr lang="zh-CN" altLang="zh-CN" sz="2400" dirty="0" smtClean="0">
                <a:sym typeface="+mn-ea"/>
              </a:rPr>
              <a:t> -1 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10 1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数据规模</a:t>
            </a:r>
            <a:r>
              <a:rPr lang="zh-CN" altLang="zh-CN" sz="2400" dirty="0" smtClean="0">
                <a:sym typeface="+mn-ea"/>
              </a:rPr>
              <a:t>：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对于</a:t>
            </a:r>
            <a:r>
              <a:rPr lang="en-US" altLang="zh-CN" sz="2400" dirty="0" smtClean="0">
                <a:sym typeface="+mn-ea"/>
              </a:rPr>
              <a:t>5</a:t>
            </a:r>
            <a:r>
              <a:rPr lang="zh-CN" altLang="zh-CN" sz="2400" dirty="0" smtClean="0">
                <a:sym typeface="+mn-ea"/>
              </a:rPr>
              <a:t>0%的数据，n&lt;=10000, t&lt;=1000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对于100%的数据，n&lt;=100000, t&lt;=100000</a:t>
            </a:r>
            <a:endParaRPr lang="zh-CN" alt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70580" y="741045"/>
            <a:ext cx="2202180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输出样例</a:t>
            </a:r>
            <a:r>
              <a:rPr lang="zh-CN" altLang="zh-CN" sz="2400" dirty="0" smtClean="0">
                <a:sym typeface="+mn-ea"/>
              </a:rPr>
              <a:t>：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 smtClean="0">
                <a:sym typeface="+mn-ea"/>
              </a:rPr>
              <a:t>1 -1</a:t>
            </a:r>
            <a:endParaRPr lang="en-US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6 1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2 </a:t>
            </a:r>
            <a:r>
              <a:rPr lang="en-US" altLang="zh-CN" sz="2400" dirty="0" smtClean="0">
                <a:sym typeface="+mn-ea"/>
              </a:rPr>
              <a:t>1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11 1</a:t>
            </a:r>
            <a:endParaRPr lang="zh-CN" alt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分析：蚂蚁爬竹竿问题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        </a:t>
            </a:r>
            <a:r>
              <a:rPr lang="zh-CN" sz="2400" dirty="0" smtClean="0">
                <a:sym typeface="+mn-ea"/>
              </a:rPr>
              <a:t>从宏观看上，</a:t>
            </a:r>
            <a:r>
              <a:rPr sz="2400" dirty="0" smtClean="0">
                <a:sym typeface="+mn-ea"/>
              </a:rPr>
              <a:t>两只蚂蚁</a:t>
            </a:r>
            <a:r>
              <a:rPr lang="zh-CN" sz="2400" dirty="0" smtClean="0">
                <a:sym typeface="+mn-ea"/>
              </a:rPr>
              <a:t>相遇</a:t>
            </a:r>
            <a:r>
              <a:rPr sz="2400" dirty="0" smtClean="0">
                <a:sym typeface="+mn-ea"/>
              </a:rPr>
              <a:t>我们</a:t>
            </a:r>
            <a:r>
              <a:rPr lang="zh-CN" sz="2400" dirty="0" smtClean="0">
                <a:sym typeface="+mn-ea"/>
              </a:rPr>
              <a:t>可以想象它们</a:t>
            </a:r>
            <a:r>
              <a:rPr lang="en-US" altLang="zh-CN" sz="2400" dirty="0" smtClean="0">
                <a:sym typeface="+mn-ea"/>
              </a:rPr>
              <a:t>“</a:t>
            </a:r>
            <a:r>
              <a:rPr lang="zh-CN" altLang="en-US" sz="2400" dirty="0" smtClean="0">
                <a:sym typeface="+mn-ea"/>
              </a:rPr>
              <a:t>对穿而过</a:t>
            </a:r>
            <a:r>
              <a:rPr lang="en-US" altLang="zh-CN" sz="2400" dirty="0" smtClean="0">
                <a:sym typeface="+mn-ea"/>
              </a:rPr>
              <a:t>“</a:t>
            </a:r>
            <a:r>
              <a:rPr lang="zh-CN" altLang="en-US" sz="2400" dirty="0" smtClean="0">
                <a:sym typeface="+mn-ea"/>
              </a:rPr>
              <a:t>，但事实上，对于每只蚂蚁而言并不是这样。假设蚂蚁</a:t>
            </a:r>
            <a:r>
              <a:rPr lang="en-US" altLang="zh-CN" sz="2400" dirty="0" smtClean="0">
                <a:sym typeface="+mn-ea"/>
              </a:rPr>
              <a:t> 1 </a:t>
            </a:r>
            <a:r>
              <a:rPr lang="zh-CN" altLang="en-US" sz="2400" dirty="0" smtClean="0">
                <a:sym typeface="+mn-ea"/>
              </a:rPr>
              <a:t>的初始状态为</a:t>
            </a:r>
            <a:r>
              <a:rPr lang="en-US" altLang="zh-CN" sz="2400" dirty="0" smtClean="0">
                <a:sym typeface="+mn-ea"/>
              </a:rPr>
              <a:t>(1,R)</a:t>
            </a:r>
            <a:r>
              <a:rPr lang="zh-CN" altLang="zh-CN" sz="2400" dirty="0" smtClean="0">
                <a:sym typeface="+mn-ea"/>
              </a:rPr>
              <a:t>，因此一定有一只蚂蚁在两秒后处于（</a:t>
            </a:r>
            <a:r>
              <a:rPr lang="en-US" altLang="zh-CN" sz="2400" dirty="0" smtClean="0">
                <a:sym typeface="+mn-ea"/>
              </a:rPr>
              <a:t>3,R) </a:t>
            </a:r>
            <a:r>
              <a:rPr lang="zh-CN" altLang="zh-CN" sz="2400" dirty="0" smtClean="0">
                <a:sym typeface="+mn-ea"/>
              </a:rPr>
              <a:t>的状态，但这只蚂蚁却不一定是蚂蚁</a:t>
            </a:r>
            <a:r>
              <a:rPr lang="en-US" altLang="zh-CN" sz="2400" dirty="0" smtClean="0">
                <a:sym typeface="+mn-ea"/>
              </a:rPr>
              <a:t> 1</a:t>
            </a:r>
            <a:r>
              <a:rPr lang="zh-CN" altLang="en-US" sz="2400" dirty="0" smtClean="0">
                <a:sym typeface="+mn-ea"/>
              </a:rPr>
              <a:t>。换句话说，我们需要搞清楚目标状态中</a:t>
            </a:r>
            <a:r>
              <a:rPr lang="en-US" altLang="zh-CN" sz="2400" dirty="0" smtClean="0">
                <a:sym typeface="+mn-ea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谁是谁</a:t>
            </a:r>
            <a:r>
              <a:rPr lang="en-US" altLang="zh-CN" sz="2400" dirty="0" smtClean="0">
                <a:solidFill>
                  <a:schemeClr val="tx1"/>
                </a:solidFill>
                <a:sym typeface="+mn-ea"/>
              </a:rPr>
              <a:t>”</a:t>
            </a:r>
            <a:r>
              <a:rPr lang="zh-CN" altLang="en-US" sz="2400" dirty="0" smtClean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分析：蚂蚁爬竹竿问题</a:t>
            </a:r>
            <a:endParaRPr lang="zh-CN" altLang="en-US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smtClean="0">
                <a:sym typeface="+mn-ea"/>
              </a:rPr>
              <a:t>        </a:t>
            </a:r>
            <a:r>
              <a:rPr lang="zh-CN" altLang="en-US" sz="2400" dirty="0" smtClean="0">
                <a:sym typeface="+mn-ea"/>
              </a:rPr>
              <a:t>其中的奥妙：所有蚂蚁的</a:t>
            </a: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相对顺序</a:t>
            </a:r>
            <a:r>
              <a:rPr lang="zh-CN" altLang="en-US" sz="2400" dirty="0" smtClean="0">
                <a:sym typeface="+mn-ea"/>
              </a:rPr>
              <a:t>是保持不变的，因此把所有目标位置从小到大排序，则从左到右的每个位置对应于初始状态下从左到右的每只蚂蚁。另外，由于 </a:t>
            </a:r>
            <a:r>
              <a:rPr lang="en-US" altLang="zh-CN" sz="2400" dirty="0" smtClean="0">
                <a:sym typeface="+mn-ea"/>
              </a:rPr>
              <a:t>n </a:t>
            </a:r>
            <a:r>
              <a:rPr lang="zh-CN" altLang="zh-CN" sz="2400" dirty="0" smtClean="0">
                <a:sym typeface="+mn-ea"/>
              </a:rPr>
              <a:t>只</a:t>
            </a:r>
            <a:r>
              <a:rPr lang="zh-CN" altLang="en-US" sz="2400" dirty="0" smtClean="0">
                <a:sym typeface="+mn-ea"/>
              </a:rPr>
              <a:t>蚂蚁不一定按照从左到右的顺序输入，所以需要输入的第 i 只蚂蚁是目标状态中左数第 pos[i] 只蚂蚁。</a:t>
            </a:r>
            <a:endParaRPr lang="zh-CN" altLang="en-US" sz="2400" dirty="0" smtClean="0">
              <a:sym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063115" y="5163820"/>
            <a:ext cx="813625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10985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40145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828030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415280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961890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535805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023100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137660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700145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449185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54838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399288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4383405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480568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25018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66928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6091555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7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45033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8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888480" y="5311140"/>
            <a:ext cx="303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7298055" y="5311140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10</a:t>
            </a:r>
            <a:endParaRPr lang="en-US" altLang="zh-CN"/>
          </a:p>
        </p:txBody>
      </p:sp>
      <p:cxnSp>
        <p:nvCxnSpPr>
          <p:cNvPr id="27" name="直接连接符 26"/>
          <p:cNvCxnSpPr/>
          <p:nvPr/>
        </p:nvCxnSpPr>
        <p:spPr>
          <a:xfrm>
            <a:off x="7906385" y="4944110"/>
            <a:ext cx="0" cy="2197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698105" y="5311140"/>
            <a:ext cx="42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11</a:t>
            </a:r>
            <a:endParaRPr lang="en-US" altLang="zh-CN"/>
          </a:p>
        </p:txBody>
      </p:sp>
      <p:sp>
        <p:nvSpPr>
          <p:cNvPr id="30" name="五边形 29"/>
          <p:cNvSpPr/>
          <p:nvPr/>
        </p:nvSpPr>
        <p:spPr>
          <a:xfrm>
            <a:off x="3545205" y="4610735"/>
            <a:ext cx="361950" cy="3333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1" name="五边形 30"/>
          <p:cNvSpPr/>
          <p:nvPr/>
        </p:nvSpPr>
        <p:spPr>
          <a:xfrm flipH="1">
            <a:off x="3933190" y="4593590"/>
            <a:ext cx="361950" cy="3333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2" name="五边形 31"/>
          <p:cNvSpPr/>
          <p:nvPr/>
        </p:nvSpPr>
        <p:spPr>
          <a:xfrm>
            <a:off x="5288280" y="4610735"/>
            <a:ext cx="361950" cy="3333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3" name="五边形 32"/>
          <p:cNvSpPr/>
          <p:nvPr/>
        </p:nvSpPr>
        <p:spPr>
          <a:xfrm>
            <a:off x="7307580" y="4610735"/>
            <a:ext cx="361950" cy="3333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3181985" y="4211955"/>
            <a:ext cx="708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pos:1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3844290" y="4211955"/>
            <a:ext cx="708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pos:2</a:t>
            </a:r>
            <a:endParaRPr lang="en-US" altLang="zh-CN"/>
          </a:p>
        </p:txBody>
      </p:sp>
      <p:sp>
        <p:nvSpPr>
          <p:cNvPr id="40" name="文本框 39"/>
          <p:cNvSpPr txBox="1"/>
          <p:nvPr/>
        </p:nvSpPr>
        <p:spPr>
          <a:xfrm>
            <a:off x="5067935" y="4211955"/>
            <a:ext cx="708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pos:3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7047230" y="4211955"/>
            <a:ext cx="708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pos:4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常做思维体操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04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分析：蚂蚁爬竹竿问题</a:t>
            </a:r>
            <a:endParaRPr lang="zh-CN" altLang="en-US" sz="2400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065" y="1311910"/>
            <a:ext cx="7849235" cy="519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lang="zh-CN" altLang="zh-CN" sz="2400" b="1" dirty="0" smtClean="0">
                <a:sym typeface="+mn-ea"/>
              </a:rPr>
              <a:t>最大连续和问题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</a:t>
            </a:r>
            <a:r>
              <a:rPr lang="en-US" altLang="zh-CN" sz="2400" dirty="0" smtClean="0">
                <a:sym typeface="+mn-ea"/>
              </a:rPr>
              <a:t>1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zh-CN" altLang="en-US" sz="2400" b="1" dirty="0" smtClean="0">
                <a:sym typeface="+mn-ea"/>
              </a:rPr>
              <a:t>贪心</a:t>
            </a:r>
            <a:r>
              <a:rPr lang="en-US" altLang="zh-CN" sz="2400" b="1" dirty="0" smtClean="0">
                <a:sym typeface="+mn-ea"/>
              </a:rPr>
              <a:t>  O(n</a:t>
            </a:r>
            <a:r>
              <a:rPr lang="en-US" altLang="zh-CN" sz="2400" b="1" baseline="30000" dirty="0" smtClean="0">
                <a:sym typeface="+mn-ea"/>
              </a:rPr>
              <a:t>2</a:t>
            </a:r>
            <a:r>
              <a:rPr lang="en-US" altLang="zh-CN" sz="2400" b="1" dirty="0" smtClean="0">
                <a:sym typeface="+mn-ea"/>
              </a:rPr>
              <a:t>) -&gt; O(n)</a:t>
            </a:r>
            <a:endParaRPr lang="en-US" altLang="zh-CN" sz="2400" b="1" dirty="0" smtClean="0"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549400" y="4835525"/>
          <a:ext cx="197993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5"/>
                <a:gridCol w="989965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R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0,1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0,1,2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0,1,2,3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图片 5" descr="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4040" y="1902460"/>
            <a:ext cx="5983605" cy="254254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35150"/>
            <a:ext cx="5010150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lang="zh-CN" altLang="zh-CN" sz="2400" b="1" dirty="0" smtClean="0">
                <a:sym typeface="+mn-ea"/>
              </a:rPr>
              <a:t>最大连续和问题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</a:t>
            </a:r>
            <a:r>
              <a:rPr lang="en-US" altLang="zh-CN" sz="2400" dirty="0" smtClean="0">
                <a:sym typeface="+mn-ea"/>
              </a:rPr>
              <a:t>2</a:t>
            </a:r>
            <a:r>
              <a:rPr lang="zh-CN" altLang="en-US" sz="2400" dirty="0" smtClean="0">
                <a:sym typeface="+mn-ea"/>
              </a:rPr>
              <a:t>：</a:t>
            </a:r>
            <a:r>
              <a:rPr lang="zh-CN" altLang="en-US" sz="2400" b="1" dirty="0" smtClean="0">
                <a:sym typeface="+mn-ea"/>
              </a:rPr>
              <a:t>动态规划</a:t>
            </a:r>
            <a:endParaRPr lang="zh-CN" altLang="zh-CN" sz="2400" b="1" dirty="0" smtClean="0">
              <a:sym typeface="+mn-ea"/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4100" y="1902460"/>
            <a:ext cx="5236210" cy="46005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645400" y="1264285"/>
            <a:ext cx="244538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贪心</a:t>
            </a:r>
            <a:endParaRPr lang="zh-CN" altLang="zh-CN" sz="2400" b="1" dirty="0" smtClean="0">
              <a:sym typeface="+mn-ea"/>
            </a:endParaRPr>
          </a:p>
        </p:txBody>
      </p:sp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95" y="1880870"/>
            <a:ext cx="4846955" cy="407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741045"/>
            <a:ext cx="10750550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分析：</a:t>
            </a:r>
            <a:r>
              <a:rPr lang="zh-CN" altLang="zh-CN" sz="2400" b="1" dirty="0" smtClean="0">
                <a:sym typeface="+mn-ea"/>
              </a:rPr>
              <a:t>最大连续和问题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优化</a:t>
            </a:r>
            <a:r>
              <a:rPr lang="en-US" altLang="zh-CN" sz="2400" dirty="0" smtClean="0">
                <a:sym typeface="+mn-ea"/>
              </a:rPr>
              <a:t>3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lang="zh-CN" altLang="zh-CN" sz="2400" b="1" dirty="0" smtClean="0">
                <a:sym typeface="+mn-ea"/>
              </a:rPr>
              <a:t>分治</a:t>
            </a:r>
            <a:endParaRPr lang="zh-CN" altLang="zh-CN" sz="2400" b="1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200" y="1902460"/>
            <a:ext cx="71875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400"/>
              <a:t>答案在哪</a:t>
            </a:r>
            <a:r>
              <a:rPr lang="en-US" altLang="zh-CN" sz="2400"/>
              <a:t>[L,R]</a:t>
            </a:r>
            <a:endParaRPr lang="en-US" altLang="zh-CN" sz="2400"/>
          </a:p>
          <a:p>
            <a:r>
              <a:rPr lang="en-US" altLang="zh-CN" sz="2400"/>
              <a:t>[1......mid, mid + 1......n]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1: L..R </a:t>
            </a:r>
            <a:r>
              <a:rPr lang="zh-CN" altLang="zh-CN" sz="2400"/>
              <a:t>都在</a:t>
            </a:r>
            <a:r>
              <a:rPr lang="en-US" altLang="zh-CN" sz="2400"/>
              <a:t> [1,mid]</a:t>
            </a:r>
            <a:endParaRPr lang="en-US" altLang="zh-CN" sz="2400"/>
          </a:p>
          <a:p>
            <a:r>
              <a:rPr lang="en-US" altLang="zh-CN" sz="2400"/>
              <a:t>2: L..R </a:t>
            </a:r>
            <a:r>
              <a:rPr lang="zh-CN" altLang="en-US" sz="2400"/>
              <a:t>都在</a:t>
            </a:r>
            <a:r>
              <a:rPr lang="en-US" altLang="zh-CN" sz="2400"/>
              <a:t> [mid + 1, n]</a:t>
            </a:r>
            <a:endParaRPr lang="en-US" altLang="zh-CN" sz="2400"/>
          </a:p>
          <a:p>
            <a:r>
              <a:rPr lang="en-US" altLang="zh-CN" sz="2400"/>
              <a:t>3: L</a:t>
            </a:r>
            <a:r>
              <a:rPr lang="zh-CN" altLang="en-US" sz="2400"/>
              <a:t>在</a:t>
            </a:r>
            <a:r>
              <a:rPr lang="en-US" altLang="zh-CN" sz="2400"/>
              <a:t>[1.mid], R</a:t>
            </a:r>
            <a:r>
              <a:rPr lang="zh-CN" altLang="en-US" sz="2400"/>
              <a:t>在</a:t>
            </a:r>
            <a:r>
              <a:rPr lang="en-US" altLang="zh-CN" sz="2400"/>
              <a:t> [mid+1,n]</a:t>
            </a:r>
            <a:endParaRPr lang="en-US" altLang="zh-CN" sz="2400"/>
          </a:p>
          <a:p>
            <a:r>
              <a:rPr lang="en-US" altLang="zh-CN" sz="2400"/>
              <a:t>     ....</a:t>
            </a:r>
            <a:r>
              <a:rPr lang="en-US" altLang="zh-CN" sz="2400">
                <a:sym typeface="+mn-ea"/>
              </a:rPr>
              <a:t>......mid][mid + 1 .........</a:t>
            </a:r>
            <a:endParaRPr lang="en-US" altLang="zh-CN" sz="2400">
              <a:sym typeface="+mn-ea"/>
            </a:endParaRPr>
          </a:p>
          <a:p>
            <a:r>
              <a:rPr lang="en-US" altLang="zh-CN" sz="2400">
                <a:sym typeface="+mn-ea"/>
              </a:rPr>
              <a:t>          L &lt;-----  -----&gt; R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0" y="629920"/>
            <a:ext cx="4857750" cy="5983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"/>
          <p:cNvGrpSpPr/>
          <p:nvPr/>
        </p:nvGrpSpPr>
        <p:grpSpPr>
          <a:xfrm>
            <a:off x="-9525" y="191135"/>
            <a:ext cx="6877685" cy="460375"/>
            <a:chOff x="-30" y="301"/>
            <a:chExt cx="7735" cy="725"/>
          </a:xfrm>
        </p:grpSpPr>
        <p:sp>
          <p:nvSpPr>
            <p:cNvPr id="51" name="矩形 3"/>
            <p:cNvSpPr/>
            <p:nvPr/>
          </p:nvSpPr>
          <p:spPr>
            <a:xfrm>
              <a:off x="-30" y="372"/>
              <a:ext cx="2340" cy="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19"/>
            <p:cNvSpPr txBox="1"/>
            <p:nvPr/>
          </p:nvSpPr>
          <p:spPr>
            <a:xfrm>
              <a:off x="2510" y="301"/>
              <a:ext cx="5195" cy="72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b="1" dirty="0">
                  <a:solidFill>
                    <a:srgbClr val="454545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打牢算法基础</a:t>
              </a:r>
              <a:endParaRPr lang="en-US" altLang="zh-CN" sz="2400" b="1" dirty="0">
                <a:solidFill>
                  <a:srgbClr val="45454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" name="文本框 21"/>
          <p:cNvSpPr txBox="1"/>
          <p:nvPr/>
        </p:nvSpPr>
        <p:spPr>
          <a:xfrm>
            <a:off x="974090" y="175260"/>
            <a:ext cx="5422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CN Medium" panose="020B0600000000000000" charset="-122"/>
                <a:ea typeface="Source Han Sans CN Medium" panose="020B0600000000000000" charset="-122"/>
              </a:rPr>
              <a:t>01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ans CN Medium" panose="020B0600000000000000" charset="-122"/>
              <a:ea typeface="Source Han Sans CN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8520" y="741045"/>
            <a:ext cx="10883265" cy="5367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ym typeface="+mn-ea"/>
              </a:rPr>
              <a:t>升级：最大连续和</a:t>
            </a:r>
            <a:r>
              <a:rPr lang="zh-CN" altLang="zh-CN" sz="2400" b="1" dirty="0" smtClean="0">
                <a:sym typeface="+mn-ea"/>
              </a:rPr>
              <a:t>问题</a:t>
            </a:r>
            <a:r>
              <a:rPr lang="en-US" altLang="zh-CN" sz="2400" b="1" dirty="0" smtClean="0">
                <a:sym typeface="+mn-ea"/>
              </a:rPr>
              <a:t>(AcWing135)</a:t>
            </a:r>
            <a:endParaRPr lang="zh-CN" altLang="zh-CN" sz="2400" b="1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问题描述</a:t>
            </a:r>
            <a:r>
              <a:rPr lang="zh-CN" altLang="zh-CN" sz="2400" dirty="0" smtClean="0">
                <a:sym typeface="+mn-ea"/>
              </a:rPr>
              <a:t>：</a:t>
            </a:r>
            <a:r>
              <a:rPr sz="2400" dirty="0" smtClean="0">
                <a:sym typeface="+mn-ea"/>
              </a:rPr>
              <a:t>输入一个长度为 n 的整数序列</a:t>
            </a:r>
            <a:r>
              <a:rPr lang="zh-CN" sz="2400" dirty="0" smtClean="0">
                <a:sym typeface="+mn-ea"/>
              </a:rPr>
              <a:t>（可能为负数）</a:t>
            </a:r>
            <a:r>
              <a:rPr sz="2400" dirty="0" smtClean="0">
                <a:sym typeface="+mn-ea"/>
              </a:rPr>
              <a:t>，从中找出一段</a:t>
            </a:r>
            <a:r>
              <a:rPr sz="2400" b="1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长度不超过 m</a:t>
            </a:r>
            <a:r>
              <a:rPr lang="en-US" sz="2400" b="1" dirty="0" smtClean="0">
                <a:solidFill>
                  <a:schemeClr val="tx1"/>
                </a:solidFill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sz="2400" dirty="0" smtClean="0">
                <a:sym typeface="+mn-ea"/>
              </a:rPr>
              <a:t>的连续子序列，使得子序列中所有数的和最大。</a:t>
            </a:r>
            <a:endParaRPr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输入格式</a:t>
            </a:r>
            <a:r>
              <a:rPr lang="zh-CN" altLang="zh-CN" sz="2400" dirty="0" smtClean="0">
                <a:sym typeface="+mn-ea"/>
              </a:rPr>
              <a:t>：第一行包含两个正整数 n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和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m。第二行包含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 </a:t>
            </a:r>
            <a:r>
              <a:rPr lang="zh-CN" altLang="zh-CN" sz="2400" dirty="0" smtClean="0">
                <a:sym typeface="+mn-ea"/>
              </a:rPr>
              <a:t>个数，表示整数序列。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输出格式</a:t>
            </a:r>
            <a:r>
              <a:rPr lang="zh-CN" altLang="zh-CN" sz="2400" dirty="0" smtClean="0">
                <a:sym typeface="+mn-ea"/>
              </a:rPr>
              <a:t>：一个整数，表示最大子段和。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输入样例</a:t>
            </a:r>
            <a:r>
              <a:rPr lang="zh-CN" altLang="zh-CN" sz="2400" dirty="0" smtClean="0">
                <a:sym typeface="+mn-ea"/>
              </a:rPr>
              <a:t>：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6 4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1 -3 </a:t>
            </a:r>
            <a:r>
              <a:rPr lang="zh-CN" altLang="zh-CN" sz="2400" b="1" dirty="0" smtClean="0">
                <a:solidFill>
                  <a:srgbClr val="FF0000"/>
                </a:solidFill>
                <a:sym typeface="+mn-ea"/>
              </a:rPr>
              <a:t>5 1 -2 3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数据范围</a:t>
            </a:r>
            <a:r>
              <a:rPr lang="zh-CN" altLang="zh-CN" sz="2400" dirty="0" smtClean="0">
                <a:sym typeface="+mn-ea"/>
              </a:rPr>
              <a:t>：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30%的数据，满足1≤m≤n≤3000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100%的数据，满足1≤m≤n≤300000, 保证所有输入和最终结果都在 int 范围内。</a:t>
            </a:r>
            <a:endParaRPr lang="zh-CN" altLang="zh-CN" sz="24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11805" y="3122295"/>
            <a:ext cx="2540000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 smtClean="0">
                <a:sym typeface="+mn-ea"/>
              </a:rPr>
              <a:t>输出样例</a:t>
            </a:r>
            <a:r>
              <a:rPr lang="zh-CN" altLang="zh-CN" sz="2400" dirty="0" smtClean="0">
                <a:sym typeface="+mn-ea"/>
              </a:rPr>
              <a:t>：</a:t>
            </a:r>
            <a:endParaRPr lang="zh-CN" altLang="zh-CN" sz="24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400" dirty="0" smtClean="0">
                <a:sym typeface="+mn-ea"/>
              </a:rPr>
              <a:t>7</a:t>
            </a:r>
            <a:endParaRPr lang="zh-CN" altLang="zh-CN" sz="24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vortex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23b1a567-5d23-405a-bb55-05f874d04dbc}"/>
  <p:tag name="TABLE_ENDDRAG_ORIGIN_RECT" val="155*165"/>
  <p:tag name="TABLE_ENDDRAG_RECT" val="90*375*155*165"/>
</p:tagLst>
</file>

<file path=ppt/tags/tag2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7876</Words>
  <Application>WPS 演示</Application>
  <PresentationFormat>宽屏</PresentationFormat>
  <Paragraphs>691</Paragraphs>
  <Slides>54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54</vt:i4>
      </vt:variant>
    </vt:vector>
  </HeadingPairs>
  <TitlesOfParts>
    <vt:vector size="77" baseType="lpstr">
      <vt:lpstr>Arial</vt:lpstr>
      <vt:lpstr>宋体</vt:lpstr>
      <vt:lpstr>Wingdings</vt:lpstr>
      <vt:lpstr>黑体</vt:lpstr>
      <vt:lpstr>汉仪大黑简</vt:lpstr>
      <vt:lpstr>微软雅黑</vt:lpstr>
      <vt:lpstr>Source Han Sans CN Medium</vt:lpstr>
      <vt:lpstr>楷体</vt:lpstr>
      <vt:lpstr>等线</vt:lpstr>
      <vt:lpstr>Arial Unicode MS</vt:lpstr>
      <vt:lpstr>等线 Light</vt:lpstr>
      <vt:lpstr>Wingdings</vt:lpstr>
      <vt:lpstr>华文中宋</vt:lpstr>
      <vt:lpstr>Consolas</vt:lpstr>
      <vt:lpstr>Office 主题​​</vt:lpstr>
      <vt:lpstr>Paint.Picture</vt:lpstr>
      <vt:lpstr>Paint.Picture</vt:lpstr>
      <vt:lpstr>Paint.Picture</vt:lpstr>
      <vt:lpstr>Equation.KSEE3</vt:lpstr>
      <vt:lpstr>Paint.Picture</vt:lpstr>
      <vt:lpstr>Equation.KSEE3</vt:lpstr>
      <vt:lpstr>Equation.KSEE3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Windows 10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lenovo</cp:lastModifiedBy>
  <cp:revision>1756</cp:revision>
  <dcterms:created xsi:type="dcterms:W3CDTF">2022-06-05T13:29:00Z</dcterms:created>
  <dcterms:modified xsi:type="dcterms:W3CDTF">2023-06-11T13:54:48Z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  <property fmtid="{D5CDD505-2E9C-101B-9397-08002B2CF9AE}" pid="3" name="ICV">
    <vt:lpwstr>ABDF9C1DBB90421FB4884340F6AE0F48_12</vt:lpwstr>
  </property>
</Properties>
</file>